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4" r:id="rId3"/>
    <p:sldId id="269" r:id="rId4"/>
    <p:sldId id="268" r:id="rId5"/>
    <p:sldId id="270" r:id="rId6"/>
    <p:sldId id="271" r:id="rId7"/>
    <p:sldId id="258" r:id="rId8"/>
    <p:sldId id="259" r:id="rId9"/>
    <p:sldId id="260" r:id="rId10"/>
    <p:sldId id="261" r:id="rId11"/>
    <p:sldId id="262" r:id="rId12"/>
    <p:sldId id="263" r:id="rId13"/>
    <p:sldId id="257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C3342-7890-444F-A803-E9BCD6DACB9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F0E4DB-B027-44FE-A98E-6616E2495C9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33.jpg"/><Relationship Id="rId4" Type="http://schemas.openxmlformats.org/officeDocument/2006/relationships/image" Target="../media/image3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image" Target="../media/image36.jpg"/><Relationship Id="rId4" Type="http://schemas.openxmlformats.org/officeDocument/2006/relationships/image" Target="../media/image3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2.jpg"/><Relationship Id="rId7" Type="http://schemas.openxmlformats.org/officeDocument/2006/relationships/image" Target="../media/image15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11" Type="http://schemas.openxmlformats.org/officeDocument/2006/relationships/image" Target="../media/image19.jpg"/><Relationship Id="rId5" Type="http://schemas.openxmlformats.org/officeDocument/2006/relationships/image" Target="../media/image7.jpg"/><Relationship Id="rId10" Type="http://schemas.openxmlformats.org/officeDocument/2006/relationships/image" Target="../media/image18.jpg"/><Relationship Id="rId4" Type="http://schemas.openxmlformats.org/officeDocument/2006/relationships/image" Target="../media/image13.jpg"/><Relationship Id="rId9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g"/><Relationship Id="rId3" Type="http://schemas.openxmlformats.org/officeDocument/2006/relationships/image" Target="../media/image7.jpg"/><Relationship Id="rId7" Type="http://schemas.openxmlformats.org/officeDocument/2006/relationships/image" Target="../media/image23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g"/><Relationship Id="rId11" Type="http://schemas.openxmlformats.org/officeDocument/2006/relationships/image" Target="../media/image27.jpg"/><Relationship Id="rId5" Type="http://schemas.openxmlformats.org/officeDocument/2006/relationships/image" Target="../media/image21.jpg"/><Relationship Id="rId10" Type="http://schemas.openxmlformats.org/officeDocument/2006/relationships/image" Target="../media/image26.jpg"/><Relationship Id="rId4" Type="http://schemas.openxmlformats.org/officeDocument/2006/relationships/image" Target="../media/image20.jpg"/><Relationship Id="rId9" Type="http://schemas.openxmlformats.org/officeDocument/2006/relationships/image" Target="../media/image2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487537"/>
            <a:ext cx="86868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err="1" smtClean="0">
                <a:ln w="57150">
                  <a:solidFill>
                    <a:srgbClr val="FF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</a:rPr>
              <a:t>স্বাগতম</a:t>
            </a:r>
            <a:endParaRPr lang="en-US" sz="23900" dirty="0">
              <a:ln w="57150">
                <a:solidFill>
                  <a:srgbClr val="FF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1714"/>
            <a:ext cx="3953430" cy="1925688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52401"/>
            <a:ext cx="4419600" cy="190500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724400"/>
            <a:ext cx="3953430" cy="184785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4724400"/>
            <a:ext cx="4419600" cy="190500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9800"/>
            <a:ext cx="4533900" cy="234315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209800"/>
            <a:ext cx="4648200" cy="2343150"/>
          </a:xfrm>
          <a:prstGeom prst="rect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54764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31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89167 -0.01389 L -1.15833 -0.00278 " pathEditMode="fixed" rAng="0" ptsTypes="AA">
                                      <p:cBhvr>
                                        <p:cTn id="5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500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18458"/>
            <a:ext cx="6248401" cy="67633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9600" y="635363"/>
            <a:ext cx="5791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৪।   পেয়ারার </a:t>
            </a:r>
            <a:r>
              <a:rPr lang="en-US" b="1" dirty="0" err="1" smtClean="0"/>
              <a:t>সমান</a:t>
            </a:r>
            <a:r>
              <a:rPr lang="en-US" b="1" dirty="0" smtClean="0"/>
              <a:t> ও </a:t>
            </a:r>
            <a:r>
              <a:rPr lang="en-US" b="1" dirty="0" err="1" smtClean="0"/>
              <a:t>জনের</a:t>
            </a:r>
            <a:r>
              <a:rPr lang="en-US" b="1" dirty="0" smtClean="0"/>
              <a:t> </a:t>
            </a:r>
            <a:r>
              <a:rPr lang="en-US" b="1" dirty="0" err="1" smtClean="0"/>
              <a:t>পানিতে</a:t>
            </a:r>
            <a:r>
              <a:rPr lang="en-US" b="1" dirty="0" smtClean="0"/>
              <a:t> </a:t>
            </a:r>
            <a:r>
              <a:rPr lang="en-US" b="1" dirty="0" err="1" smtClean="0"/>
              <a:t>পেয়ারর</a:t>
            </a:r>
            <a:r>
              <a:rPr lang="en-US" b="1" dirty="0" smtClean="0"/>
              <a:t> </a:t>
            </a:r>
            <a:r>
              <a:rPr lang="en-US" b="1" dirty="0" err="1" smtClean="0"/>
              <a:t>টুকরা</a:t>
            </a:r>
            <a:r>
              <a:rPr lang="en-US" b="1" dirty="0" smtClean="0"/>
              <a:t> </a:t>
            </a:r>
            <a:r>
              <a:rPr lang="en-US" b="1" dirty="0" err="1" smtClean="0"/>
              <a:t>গুলো</a:t>
            </a:r>
            <a:r>
              <a:rPr lang="en-US" b="1" dirty="0" smtClean="0"/>
              <a:t> </a:t>
            </a:r>
            <a:r>
              <a:rPr lang="en-US" b="1" dirty="0" err="1" smtClean="0"/>
              <a:t>রেখে</a:t>
            </a:r>
            <a:r>
              <a:rPr lang="en-US" b="1" dirty="0" smtClean="0"/>
              <a:t> </a:t>
            </a:r>
            <a:r>
              <a:rPr lang="en-US" b="1" dirty="0" err="1" smtClean="0"/>
              <a:t>নরম</a:t>
            </a:r>
            <a:r>
              <a:rPr lang="en-US" b="1" dirty="0" smtClean="0"/>
              <a:t> </a:t>
            </a:r>
            <a:r>
              <a:rPr lang="en-US" b="1" dirty="0" err="1" smtClean="0"/>
              <a:t>না</a:t>
            </a:r>
            <a:r>
              <a:rPr lang="en-US" b="1" dirty="0" smtClean="0"/>
              <a:t> </a:t>
            </a:r>
            <a:r>
              <a:rPr lang="en-US" b="1" dirty="0" err="1" smtClean="0"/>
              <a:t>হওয়া</a:t>
            </a:r>
            <a:r>
              <a:rPr lang="en-US" b="1" dirty="0" smtClean="0"/>
              <a:t> </a:t>
            </a:r>
            <a:r>
              <a:rPr lang="en-US" b="1" dirty="0" err="1" smtClean="0"/>
              <a:t>পর্যন্ত</a:t>
            </a:r>
            <a:r>
              <a:rPr lang="en-US" b="1" dirty="0" smtClean="0"/>
              <a:t> </a:t>
            </a:r>
            <a:r>
              <a:rPr lang="en-US" b="1" dirty="0" err="1" smtClean="0"/>
              <a:t>তাপ</a:t>
            </a:r>
            <a:r>
              <a:rPr lang="en-US" b="1" dirty="0" smtClean="0"/>
              <a:t> </a:t>
            </a:r>
            <a:r>
              <a:rPr lang="en-US" b="1" dirty="0" err="1" smtClean="0"/>
              <a:t>দিতে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r>
              <a:rPr lang="en-US" b="1" dirty="0" err="1" smtClean="0"/>
              <a:t>তার</a:t>
            </a:r>
            <a:r>
              <a:rPr lang="en-US" b="1" dirty="0" smtClean="0"/>
              <a:t> </a:t>
            </a:r>
            <a:r>
              <a:rPr lang="en-US" b="1" dirty="0" err="1" smtClean="0"/>
              <a:t>পর</a:t>
            </a:r>
            <a:r>
              <a:rPr lang="en-US" b="1" dirty="0" smtClean="0"/>
              <a:t> </a:t>
            </a:r>
            <a:r>
              <a:rPr lang="en-US" b="1" dirty="0" err="1" smtClean="0"/>
              <a:t>প্রতি</a:t>
            </a:r>
            <a:r>
              <a:rPr lang="en-US" b="1" dirty="0" smtClean="0"/>
              <a:t> </a:t>
            </a:r>
            <a:r>
              <a:rPr lang="en-US" b="1" dirty="0" err="1" smtClean="0"/>
              <a:t>কেজি</a:t>
            </a:r>
            <a:r>
              <a:rPr lang="en-US" b="1" dirty="0" smtClean="0"/>
              <a:t> </a:t>
            </a:r>
            <a:r>
              <a:rPr lang="en-US" b="1" dirty="0" err="1" smtClean="0"/>
              <a:t>পেয়ারায়</a:t>
            </a:r>
            <a:r>
              <a:rPr lang="en-US" b="1" dirty="0" smtClean="0"/>
              <a:t> ১ </a:t>
            </a:r>
            <a:r>
              <a:rPr lang="en-US" b="1" dirty="0" err="1" smtClean="0"/>
              <a:t>গ্রাম</a:t>
            </a:r>
            <a:r>
              <a:rPr lang="en-US" b="1" dirty="0" smtClean="0"/>
              <a:t> </a:t>
            </a:r>
            <a:r>
              <a:rPr lang="en-US" b="1" dirty="0" err="1" smtClean="0"/>
              <a:t>সাইট্রিক</a:t>
            </a:r>
            <a:r>
              <a:rPr lang="en-US" b="1" dirty="0" smtClean="0"/>
              <a:t>  </a:t>
            </a:r>
            <a:r>
              <a:rPr lang="en-US" b="1" dirty="0" err="1" smtClean="0"/>
              <a:t>এসিড</a:t>
            </a:r>
            <a:r>
              <a:rPr lang="en-US" b="1" dirty="0" smtClean="0"/>
              <a:t> </a:t>
            </a:r>
            <a:r>
              <a:rPr lang="en-US" b="1" dirty="0" err="1" smtClean="0"/>
              <a:t>বা</a:t>
            </a:r>
            <a:r>
              <a:rPr lang="en-US" b="1" dirty="0" smtClean="0"/>
              <a:t> </a:t>
            </a:r>
            <a:r>
              <a:rPr lang="en-US" b="1" dirty="0" err="1" smtClean="0"/>
              <a:t>লেবুর</a:t>
            </a:r>
            <a:r>
              <a:rPr lang="en-US" b="1" dirty="0" smtClean="0"/>
              <a:t> </a:t>
            </a:r>
            <a:r>
              <a:rPr lang="en-US" b="1" dirty="0" err="1" smtClean="0"/>
              <a:t>রস</a:t>
            </a:r>
            <a:r>
              <a:rPr lang="en-US" b="1" dirty="0" smtClean="0"/>
              <a:t> </a:t>
            </a:r>
            <a:r>
              <a:rPr lang="en-US" b="1" dirty="0" err="1" smtClean="0"/>
              <a:t>যোগ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13657"/>
            <a:ext cx="1983589" cy="1643743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609600" y="2604586"/>
            <a:ext cx="5562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৫। </a:t>
            </a:r>
            <a:r>
              <a:rPr lang="en-US" b="1" dirty="0" err="1" smtClean="0"/>
              <a:t>এভাবে</a:t>
            </a:r>
            <a:r>
              <a:rPr lang="en-US" b="1" dirty="0" smtClean="0"/>
              <a:t> ৫০ </a:t>
            </a:r>
            <a:r>
              <a:rPr lang="en-US" b="1" dirty="0" err="1" smtClean="0"/>
              <a:t>মিনিট</a:t>
            </a:r>
            <a:r>
              <a:rPr lang="en-US" b="1" dirty="0" smtClean="0"/>
              <a:t> </a:t>
            </a:r>
            <a:r>
              <a:rPr lang="en-US" b="1" dirty="0" err="1" smtClean="0"/>
              <a:t>তাপ</a:t>
            </a:r>
            <a:r>
              <a:rPr lang="en-US" b="1" dirty="0" smtClean="0"/>
              <a:t> </a:t>
            </a:r>
            <a:r>
              <a:rPr lang="en-US" b="1" dirty="0" err="1" smtClean="0"/>
              <a:t>দেয়ার</a:t>
            </a:r>
            <a:r>
              <a:rPr lang="en-US" b="1" dirty="0" smtClean="0"/>
              <a:t> </a:t>
            </a:r>
            <a:r>
              <a:rPr lang="en-US" b="1" dirty="0" err="1" smtClean="0"/>
              <a:t>পর</a:t>
            </a:r>
            <a:r>
              <a:rPr lang="en-US" b="1" dirty="0" smtClean="0"/>
              <a:t> </a:t>
            </a:r>
            <a:r>
              <a:rPr lang="en-US" b="1" dirty="0" err="1" smtClean="0"/>
              <a:t>চামচ</a:t>
            </a:r>
            <a:r>
              <a:rPr lang="en-US" b="1" dirty="0" smtClean="0"/>
              <a:t> </a:t>
            </a:r>
            <a:r>
              <a:rPr lang="en-US" b="1" dirty="0" err="1" smtClean="0"/>
              <a:t>দ্বারা</a:t>
            </a:r>
            <a:r>
              <a:rPr lang="en-US" b="1" dirty="0" smtClean="0"/>
              <a:t> </a:t>
            </a:r>
            <a:r>
              <a:rPr lang="en-US" b="1" dirty="0" err="1" smtClean="0"/>
              <a:t>নেড়ে</a:t>
            </a:r>
            <a:r>
              <a:rPr lang="en-US" b="1" dirty="0" smtClean="0"/>
              <a:t> </a:t>
            </a:r>
            <a:r>
              <a:rPr lang="en-US" b="1" dirty="0" err="1" smtClean="0"/>
              <a:t>পানির</a:t>
            </a:r>
            <a:r>
              <a:rPr lang="en-US" b="1" dirty="0" smtClean="0"/>
              <a:t> </a:t>
            </a:r>
            <a:r>
              <a:rPr lang="en-US" b="1" dirty="0" err="1" smtClean="0"/>
              <a:t>সাথে</a:t>
            </a:r>
            <a:r>
              <a:rPr lang="en-US" b="1" dirty="0" smtClean="0"/>
              <a:t> </a:t>
            </a:r>
            <a:r>
              <a:rPr lang="en-US" b="1" dirty="0" err="1" smtClean="0"/>
              <a:t>মিশিয়ে</a:t>
            </a:r>
            <a:r>
              <a:rPr lang="en-US" b="1" dirty="0" smtClean="0"/>
              <a:t> </a:t>
            </a:r>
            <a:r>
              <a:rPr lang="en-US" b="1" dirty="0" err="1" smtClean="0"/>
              <a:t>দিতে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r>
              <a:rPr lang="en-US" b="1" dirty="0" err="1" smtClean="0"/>
              <a:t>এবং</a:t>
            </a:r>
            <a:r>
              <a:rPr lang="en-US" b="1" dirty="0" smtClean="0"/>
              <a:t> </a:t>
            </a:r>
            <a:r>
              <a:rPr lang="en-US" b="1" dirty="0" err="1" smtClean="0"/>
              <a:t>ফিল্টারের</a:t>
            </a:r>
            <a:r>
              <a:rPr lang="en-US" b="1" dirty="0" smtClean="0"/>
              <a:t> </a:t>
            </a:r>
            <a:r>
              <a:rPr lang="en-US" b="1" dirty="0" err="1" smtClean="0"/>
              <a:t>সাহায়ে</a:t>
            </a:r>
            <a:r>
              <a:rPr lang="en-US" b="1" dirty="0" smtClean="0"/>
              <a:t> </a:t>
            </a:r>
            <a:r>
              <a:rPr lang="en-US" b="1" dirty="0" err="1" smtClean="0"/>
              <a:t>বা</a:t>
            </a:r>
            <a:r>
              <a:rPr lang="en-US" b="1" dirty="0" smtClean="0"/>
              <a:t> </a:t>
            </a:r>
            <a:r>
              <a:rPr lang="en-US" b="1" dirty="0" err="1" smtClean="0"/>
              <a:t>মার্কিন</a:t>
            </a:r>
            <a:r>
              <a:rPr lang="en-US" b="1" dirty="0" smtClean="0"/>
              <a:t> </a:t>
            </a:r>
            <a:r>
              <a:rPr lang="en-US" b="1" dirty="0" err="1" smtClean="0"/>
              <a:t>কাপরের</a:t>
            </a:r>
            <a:r>
              <a:rPr lang="en-US" b="1" dirty="0" smtClean="0"/>
              <a:t> </a:t>
            </a:r>
            <a:r>
              <a:rPr lang="en-US" b="1" dirty="0" err="1" smtClean="0"/>
              <a:t>সাহায্যে</a:t>
            </a:r>
            <a:r>
              <a:rPr lang="en-US" b="1" dirty="0" smtClean="0"/>
              <a:t>  </a:t>
            </a:r>
            <a:r>
              <a:rPr lang="en-US" b="1" dirty="0" err="1" smtClean="0"/>
              <a:t>রস</a:t>
            </a:r>
            <a:r>
              <a:rPr lang="en-US" b="1" dirty="0" smtClean="0"/>
              <a:t> </a:t>
            </a:r>
            <a:r>
              <a:rPr lang="en-US" b="1" dirty="0" err="1" smtClean="0"/>
              <a:t>ছেকে</a:t>
            </a:r>
            <a:r>
              <a:rPr lang="en-US" b="1" dirty="0" smtClean="0"/>
              <a:t> </a:t>
            </a:r>
            <a:r>
              <a:rPr lang="en-US" b="1" dirty="0" err="1" smtClean="0"/>
              <a:t>বীচি</a:t>
            </a:r>
            <a:r>
              <a:rPr lang="en-US" b="1" dirty="0" smtClean="0"/>
              <a:t> </a:t>
            </a:r>
            <a:r>
              <a:rPr lang="en-US" b="1" dirty="0" err="1" smtClean="0"/>
              <a:t>আলাদা</a:t>
            </a:r>
            <a:r>
              <a:rPr lang="en-US" b="1" dirty="0" smtClean="0"/>
              <a:t> </a:t>
            </a:r>
            <a:r>
              <a:rPr lang="en-US" b="1" dirty="0" err="1" smtClean="0"/>
              <a:t>করে</a:t>
            </a:r>
            <a:r>
              <a:rPr lang="en-US" b="1" dirty="0" smtClean="0"/>
              <a:t>  </a:t>
            </a:r>
            <a:r>
              <a:rPr lang="en-US" b="1" dirty="0" err="1" smtClean="0"/>
              <a:t>নিতে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038" y="2354214"/>
            <a:ext cx="1958151" cy="1608185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609600" y="45720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৬। </a:t>
            </a:r>
            <a:r>
              <a:rPr lang="en-US" b="1" dirty="0" err="1" smtClean="0"/>
              <a:t>পূর্বে</a:t>
            </a:r>
            <a:r>
              <a:rPr lang="en-US" b="1" dirty="0" smtClean="0"/>
              <a:t> </a:t>
            </a:r>
            <a:r>
              <a:rPr lang="en-US" b="1" dirty="0" err="1" smtClean="0"/>
              <a:t>মাপকৃত</a:t>
            </a:r>
            <a:r>
              <a:rPr lang="en-US" b="1" dirty="0" smtClean="0"/>
              <a:t> </a:t>
            </a:r>
            <a:r>
              <a:rPr lang="en-US" b="1" dirty="0" err="1" smtClean="0"/>
              <a:t>অল্প</a:t>
            </a:r>
            <a:r>
              <a:rPr lang="en-US" b="1" dirty="0" smtClean="0"/>
              <a:t> </a:t>
            </a:r>
            <a:r>
              <a:rPr lang="en-US" b="1" dirty="0" err="1" smtClean="0"/>
              <a:t>চিনির</a:t>
            </a:r>
            <a:r>
              <a:rPr lang="en-US" b="1" dirty="0" smtClean="0"/>
              <a:t> </a:t>
            </a:r>
            <a:r>
              <a:rPr lang="en-US" b="1" dirty="0" err="1" smtClean="0"/>
              <a:t>সাথে</a:t>
            </a:r>
            <a:r>
              <a:rPr lang="en-US" b="1" dirty="0" smtClean="0"/>
              <a:t> </a:t>
            </a:r>
            <a:r>
              <a:rPr lang="en-US" b="1" dirty="0" err="1" smtClean="0"/>
              <a:t>পেকটিন</a:t>
            </a:r>
            <a:r>
              <a:rPr lang="en-US" b="1" dirty="0" smtClean="0"/>
              <a:t> </a:t>
            </a:r>
            <a:r>
              <a:rPr lang="en-US" b="1" dirty="0" err="1" smtClean="0"/>
              <a:t>ভালভাবে</a:t>
            </a:r>
            <a:r>
              <a:rPr lang="en-US" b="1" dirty="0" smtClean="0"/>
              <a:t>  </a:t>
            </a:r>
            <a:r>
              <a:rPr lang="en-US" b="1" dirty="0" err="1" smtClean="0"/>
              <a:t>মিশাতে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191001"/>
            <a:ext cx="1983589" cy="1708914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0597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629401" cy="67633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38200" y="609600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৭।  </a:t>
            </a:r>
            <a:r>
              <a:rPr lang="en-US" b="1" dirty="0" err="1" smtClean="0"/>
              <a:t>সম্পূর্ন</a:t>
            </a:r>
            <a:r>
              <a:rPr lang="en-US" b="1" dirty="0" smtClean="0"/>
              <a:t> </a:t>
            </a:r>
            <a:r>
              <a:rPr lang="en-US" b="1" dirty="0" err="1" smtClean="0"/>
              <a:t>মিশ্রনটি</a:t>
            </a:r>
            <a:r>
              <a:rPr lang="en-US" b="1" dirty="0" smtClean="0"/>
              <a:t> </a:t>
            </a:r>
            <a:r>
              <a:rPr lang="en-US" b="1" dirty="0" err="1" smtClean="0"/>
              <a:t>তাপের</a:t>
            </a:r>
            <a:r>
              <a:rPr lang="en-US" b="1" dirty="0" smtClean="0"/>
              <a:t> </a:t>
            </a:r>
            <a:r>
              <a:rPr lang="en-US" b="1" dirty="0" err="1" smtClean="0"/>
              <a:t>সাথে</a:t>
            </a:r>
            <a:r>
              <a:rPr lang="en-US" b="1" dirty="0" smtClean="0"/>
              <a:t> </a:t>
            </a:r>
            <a:r>
              <a:rPr lang="en-US" b="1" dirty="0" err="1" smtClean="0"/>
              <a:t>সাথে</a:t>
            </a:r>
            <a:r>
              <a:rPr lang="en-US" b="1" dirty="0" smtClean="0"/>
              <a:t> </a:t>
            </a:r>
            <a:r>
              <a:rPr lang="en-US" b="1" dirty="0" err="1" smtClean="0"/>
              <a:t>অনাবরত</a:t>
            </a:r>
            <a:r>
              <a:rPr lang="en-US" b="1" dirty="0" smtClean="0"/>
              <a:t> </a:t>
            </a:r>
            <a:r>
              <a:rPr lang="en-US" b="1" dirty="0" err="1" smtClean="0"/>
              <a:t>নাড়তে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1779124"/>
            <a:ext cx="556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৮। </a:t>
            </a:r>
            <a:r>
              <a:rPr lang="en-US" b="1" dirty="0" err="1" smtClean="0"/>
              <a:t>মিশ্র্রনটি</a:t>
            </a:r>
            <a:r>
              <a:rPr lang="en-US" b="1" dirty="0" smtClean="0"/>
              <a:t> </a:t>
            </a:r>
            <a:r>
              <a:rPr lang="en-US" b="1" dirty="0" err="1" smtClean="0"/>
              <a:t>রিফ্রাক্টো</a:t>
            </a:r>
            <a:r>
              <a:rPr lang="en-US" b="1" dirty="0" smtClean="0"/>
              <a:t> </a:t>
            </a:r>
            <a:r>
              <a:rPr lang="en-US" b="1" dirty="0" err="1" smtClean="0"/>
              <a:t>মিটার</a:t>
            </a:r>
            <a:r>
              <a:rPr lang="en-US" b="1" dirty="0" smtClean="0"/>
              <a:t> </a:t>
            </a:r>
            <a:r>
              <a:rPr lang="en-US" b="1" dirty="0" err="1" smtClean="0"/>
              <a:t>দ্বারা</a:t>
            </a:r>
            <a:r>
              <a:rPr lang="en-US" b="1" dirty="0" smtClean="0"/>
              <a:t> </a:t>
            </a:r>
            <a:r>
              <a:rPr lang="en-US" b="1" dirty="0" err="1" smtClean="0"/>
              <a:t>পরীক্ষা</a:t>
            </a:r>
            <a:r>
              <a:rPr lang="en-US" b="1" dirty="0" smtClean="0"/>
              <a:t> </a:t>
            </a:r>
            <a:r>
              <a:rPr lang="en-US" b="1" dirty="0" err="1" smtClean="0"/>
              <a:t>করে</a:t>
            </a:r>
            <a:r>
              <a:rPr lang="en-US" b="1" dirty="0" smtClean="0"/>
              <a:t> </a:t>
            </a:r>
            <a:r>
              <a:rPr lang="en-US" b="1" dirty="0" err="1" smtClean="0"/>
              <a:t>সলিড</a:t>
            </a:r>
            <a:r>
              <a:rPr lang="en-US" b="1" dirty="0" smtClean="0"/>
              <a:t>  (</a:t>
            </a:r>
            <a:r>
              <a:rPr lang="en-US" b="1" dirty="0" err="1" smtClean="0"/>
              <a:t>টিএসএস</a:t>
            </a:r>
            <a:r>
              <a:rPr lang="en-US" b="1" dirty="0" smtClean="0"/>
              <a:t>) ৬৬% - ৬৭% </a:t>
            </a:r>
            <a:r>
              <a:rPr lang="en-US" b="1" dirty="0" err="1" smtClean="0"/>
              <a:t>হলে</a:t>
            </a:r>
            <a:r>
              <a:rPr lang="en-US" b="1" dirty="0" smtClean="0"/>
              <a:t> </a:t>
            </a:r>
            <a:r>
              <a:rPr lang="en-US" b="1" dirty="0" err="1" smtClean="0"/>
              <a:t>চুলা</a:t>
            </a:r>
            <a:r>
              <a:rPr lang="en-US" b="1" dirty="0" smtClean="0"/>
              <a:t> </a:t>
            </a:r>
            <a:r>
              <a:rPr lang="en-US" b="1" dirty="0" err="1" smtClean="0"/>
              <a:t>হতে</a:t>
            </a:r>
            <a:r>
              <a:rPr lang="en-US" b="1" dirty="0" smtClean="0"/>
              <a:t> </a:t>
            </a:r>
            <a:r>
              <a:rPr lang="en-US" b="1" dirty="0" err="1" smtClean="0"/>
              <a:t>নামিয়ে</a:t>
            </a:r>
            <a:r>
              <a:rPr lang="en-US" b="1" dirty="0" smtClean="0"/>
              <a:t> </a:t>
            </a:r>
            <a:r>
              <a:rPr lang="en-US" b="1" dirty="0" err="1" smtClean="0"/>
              <a:t>নিতে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990600" y="3376136"/>
            <a:ext cx="51400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৯। </a:t>
            </a:r>
            <a:r>
              <a:rPr lang="en-US" b="1" dirty="0" err="1" smtClean="0"/>
              <a:t>ময়লা</a:t>
            </a:r>
            <a:r>
              <a:rPr lang="en-US" b="1" dirty="0" smtClean="0"/>
              <a:t> </a:t>
            </a:r>
            <a:r>
              <a:rPr lang="en-US" b="1" dirty="0" err="1" smtClean="0"/>
              <a:t>জমলে</a:t>
            </a:r>
            <a:r>
              <a:rPr lang="en-US" b="1" dirty="0" smtClean="0"/>
              <a:t> </a:t>
            </a:r>
            <a:r>
              <a:rPr lang="en-US" b="1" dirty="0" err="1" smtClean="0"/>
              <a:t>চামচ</a:t>
            </a:r>
            <a:r>
              <a:rPr lang="en-US" b="1" dirty="0" smtClean="0"/>
              <a:t> </a:t>
            </a:r>
            <a:r>
              <a:rPr lang="en-US" b="1" dirty="0" err="1" smtClean="0"/>
              <a:t>দ্বারা</a:t>
            </a:r>
            <a:r>
              <a:rPr lang="en-US" b="1" dirty="0" smtClean="0"/>
              <a:t> </a:t>
            </a:r>
            <a:r>
              <a:rPr lang="en-US" b="1" dirty="0" err="1" smtClean="0"/>
              <a:t>পরিস্কার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990600" y="4819471"/>
            <a:ext cx="548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১০।  </a:t>
            </a:r>
            <a:r>
              <a:rPr lang="en-US" b="1" dirty="0" err="1" smtClean="0"/>
              <a:t>হালকা</a:t>
            </a:r>
            <a:r>
              <a:rPr lang="en-US" b="1" dirty="0" smtClean="0"/>
              <a:t> </a:t>
            </a:r>
            <a:r>
              <a:rPr lang="en-US" b="1" dirty="0" err="1" smtClean="0"/>
              <a:t>গরম</a:t>
            </a:r>
            <a:r>
              <a:rPr lang="en-US" b="1" dirty="0" smtClean="0"/>
              <a:t> </a:t>
            </a:r>
            <a:r>
              <a:rPr lang="en-US" b="1" dirty="0" err="1" smtClean="0"/>
              <a:t>পানিতে</a:t>
            </a:r>
            <a:r>
              <a:rPr lang="en-US" b="1" dirty="0" smtClean="0"/>
              <a:t> </a:t>
            </a:r>
            <a:r>
              <a:rPr lang="en-US" b="1" dirty="0" err="1" smtClean="0"/>
              <a:t>কেএমএস</a:t>
            </a:r>
            <a:r>
              <a:rPr lang="en-US" b="1" dirty="0" smtClean="0"/>
              <a:t> </a:t>
            </a:r>
            <a:r>
              <a:rPr lang="en-US" b="1" dirty="0" err="1" smtClean="0"/>
              <a:t>গুলিয়ে</a:t>
            </a:r>
            <a:r>
              <a:rPr lang="en-US" b="1" dirty="0" smtClean="0"/>
              <a:t>  </a:t>
            </a:r>
            <a:r>
              <a:rPr lang="en-US" b="1" dirty="0" err="1" smtClean="0"/>
              <a:t>নিতে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 </a:t>
            </a:r>
            <a:r>
              <a:rPr lang="en-US" b="1" dirty="0" err="1" smtClean="0"/>
              <a:t>তার</a:t>
            </a:r>
            <a:r>
              <a:rPr lang="en-US" b="1" dirty="0" smtClean="0"/>
              <a:t> </a:t>
            </a:r>
            <a:r>
              <a:rPr lang="en-US" b="1" dirty="0" err="1" smtClean="0"/>
              <a:t>পর</a:t>
            </a:r>
            <a:r>
              <a:rPr lang="en-US" b="1" dirty="0" smtClean="0"/>
              <a:t> </a:t>
            </a:r>
            <a:r>
              <a:rPr lang="en-US" b="1" dirty="0" err="1" smtClean="0"/>
              <a:t>সাইট্রিক</a:t>
            </a:r>
            <a:r>
              <a:rPr lang="en-US" b="1" dirty="0" smtClean="0"/>
              <a:t> </a:t>
            </a:r>
            <a:r>
              <a:rPr lang="en-US" b="1" dirty="0" err="1" smtClean="0"/>
              <a:t>এসিড</a:t>
            </a:r>
            <a:r>
              <a:rPr lang="en-US" b="1" dirty="0" smtClean="0"/>
              <a:t> ও </a:t>
            </a:r>
            <a:r>
              <a:rPr lang="en-US" b="1" dirty="0" err="1" smtClean="0"/>
              <a:t>গুলানো</a:t>
            </a:r>
            <a:r>
              <a:rPr lang="en-US" b="1" dirty="0" smtClean="0"/>
              <a:t> </a:t>
            </a:r>
            <a:r>
              <a:rPr lang="en-US" b="1" dirty="0" err="1" smtClean="0"/>
              <a:t>কেমএমএস</a:t>
            </a:r>
            <a:r>
              <a:rPr lang="en-US" b="1" dirty="0" smtClean="0"/>
              <a:t> </a:t>
            </a:r>
            <a:r>
              <a:rPr lang="en-US" b="1" dirty="0" err="1" smtClean="0"/>
              <a:t>জেলির</a:t>
            </a:r>
            <a:r>
              <a:rPr lang="en-US" b="1" dirty="0" smtClean="0"/>
              <a:t> </a:t>
            </a:r>
            <a:r>
              <a:rPr lang="en-US" b="1" dirty="0" err="1" smtClean="0"/>
              <a:t>মিশ্রন</a:t>
            </a:r>
            <a:r>
              <a:rPr lang="en-US" b="1" dirty="0" smtClean="0"/>
              <a:t> </a:t>
            </a:r>
            <a:r>
              <a:rPr lang="en-US" b="1" dirty="0" err="1" smtClean="0"/>
              <a:t>যোগ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940" y="167859"/>
            <a:ext cx="1714110" cy="1203741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604" y="1585978"/>
            <a:ext cx="1705996" cy="130962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449" y="3124200"/>
            <a:ext cx="1708619" cy="12954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492" y="4648200"/>
            <a:ext cx="1669962" cy="13716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0269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458"/>
            <a:ext cx="6477001" cy="67633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85223" y="926068"/>
            <a:ext cx="4807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১১। </a:t>
            </a:r>
            <a:r>
              <a:rPr lang="en-US" b="1" dirty="0" err="1" smtClean="0"/>
              <a:t>জীবুনু</a:t>
            </a:r>
            <a:r>
              <a:rPr lang="en-US" b="1" dirty="0" smtClean="0"/>
              <a:t> </a:t>
            </a:r>
            <a:r>
              <a:rPr lang="en-US" b="1" dirty="0" err="1" smtClean="0"/>
              <a:t>মুক্ত</a:t>
            </a:r>
            <a:r>
              <a:rPr lang="en-US" b="1" dirty="0" smtClean="0"/>
              <a:t> </a:t>
            </a:r>
            <a:r>
              <a:rPr lang="en-US" b="1" dirty="0" err="1" smtClean="0"/>
              <a:t>কাচের</a:t>
            </a:r>
            <a:r>
              <a:rPr lang="en-US" b="1" dirty="0" smtClean="0"/>
              <a:t> </a:t>
            </a:r>
            <a:r>
              <a:rPr lang="en-US" b="1" dirty="0" err="1" smtClean="0"/>
              <a:t>বোতলে</a:t>
            </a:r>
            <a:r>
              <a:rPr lang="en-US" b="1" dirty="0" smtClean="0"/>
              <a:t> </a:t>
            </a:r>
            <a:r>
              <a:rPr lang="en-US" b="1" dirty="0" err="1" smtClean="0"/>
              <a:t>জেলি</a:t>
            </a:r>
            <a:r>
              <a:rPr lang="en-US" b="1" dirty="0" smtClean="0"/>
              <a:t> </a:t>
            </a:r>
            <a:r>
              <a:rPr lang="en-US" b="1" dirty="0" err="1" smtClean="0"/>
              <a:t>ঢালতে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143000" y="2096869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১২।  </a:t>
            </a:r>
            <a:r>
              <a:rPr lang="en-US" b="1" dirty="0" err="1" smtClean="0"/>
              <a:t>বোতলের</a:t>
            </a:r>
            <a:r>
              <a:rPr lang="en-US" b="1" dirty="0" smtClean="0"/>
              <a:t> </a:t>
            </a:r>
            <a:r>
              <a:rPr lang="en-US" b="1" dirty="0" err="1" smtClean="0"/>
              <a:t>মুখে</a:t>
            </a:r>
            <a:r>
              <a:rPr lang="en-US" b="1" dirty="0" smtClean="0"/>
              <a:t> </a:t>
            </a:r>
            <a:r>
              <a:rPr lang="en-US" b="1" dirty="0" err="1" smtClean="0"/>
              <a:t>ছিপি</a:t>
            </a:r>
            <a:r>
              <a:rPr lang="en-US" b="1" dirty="0" smtClean="0"/>
              <a:t> </a:t>
            </a:r>
            <a:r>
              <a:rPr lang="en-US" b="1" dirty="0" err="1" smtClean="0"/>
              <a:t>লাগিয়ে</a:t>
            </a:r>
            <a:r>
              <a:rPr lang="en-US" b="1" dirty="0" smtClean="0"/>
              <a:t> </a:t>
            </a:r>
            <a:r>
              <a:rPr lang="en-US" b="1" dirty="0" err="1" smtClean="0"/>
              <a:t>বোতলের</a:t>
            </a:r>
            <a:r>
              <a:rPr lang="en-US" b="1" dirty="0" smtClean="0"/>
              <a:t> </a:t>
            </a:r>
            <a:r>
              <a:rPr lang="en-US" b="1" dirty="0" err="1" smtClean="0"/>
              <a:t>বাহিরে</a:t>
            </a:r>
            <a:r>
              <a:rPr lang="en-US" b="1" dirty="0" smtClean="0"/>
              <a:t>  </a:t>
            </a:r>
            <a:r>
              <a:rPr lang="en-US" b="1" dirty="0" err="1" smtClean="0"/>
              <a:t>দিকটা</a:t>
            </a:r>
            <a:r>
              <a:rPr lang="en-US" b="1" dirty="0" smtClean="0"/>
              <a:t> </a:t>
            </a:r>
            <a:r>
              <a:rPr lang="en-US" b="1" dirty="0" err="1" smtClean="0"/>
              <a:t>ভালভাবে</a:t>
            </a:r>
            <a:r>
              <a:rPr lang="en-US" b="1" dirty="0" smtClean="0"/>
              <a:t> </a:t>
            </a:r>
            <a:r>
              <a:rPr lang="en-US" b="1" dirty="0" err="1" smtClean="0"/>
              <a:t>মুছে</a:t>
            </a:r>
            <a:r>
              <a:rPr lang="en-US" b="1" dirty="0" smtClean="0"/>
              <a:t> </a:t>
            </a:r>
            <a:r>
              <a:rPr lang="en-US" b="1" dirty="0" err="1" smtClean="0"/>
              <a:t>ফেলতে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121228" y="4029670"/>
            <a:ext cx="4974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১৩।  </a:t>
            </a:r>
            <a:r>
              <a:rPr lang="en-US" b="1" dirty="0" err="1" smtClean="0"/>
              <a:t>বোতল</a:t>
            </a:r>
            <a:r>
              <a:rPr lang="en-US" b="1" dirty="0" smtClean="0"/>
              <a:t> </a:t>
            </a:r>
            <a:r>
              <a:rPr lang="en-US" b="1" dirty="0" err="1" smtClean="0"/>
              <a:t>শুস্ক</a:t>
            </a:r>
            <a:r>
              <a:rPr lang="en-US" b="1" dirty="0" smtClean="0"/>
              <a:t>, </a:t>
            </a:r>
            <a:r>
              <a:rPr lang="en-US" b="1" dirty="0" err="1" smtClean="0"/>
              <a:t>পরিস্কার</a:t>
            </a:r>
            <a:r>
              <a:rPr lang="en-US" b="1" dirty="0" smtClean="0"/>
              <a:t> ও </a:t>
            </a:r>
            <a:r>
              <a:rPr lang="en-US" b="1" dirty="0" err="1" smtClean="0"/>
              <a:t>জীবানু</a:t>
            </a:r>
            <a:r>
              <a:rPr lang="en-US" b="1" dirty="0" smtClean="0"/>
              <a:t> </a:t>
            </a:r>
            <a:r>
              <a:rPr lang="en-US" b="1" dirty="0" err="1" smtClean="0"/>
              <a:t>মুক্ত</a:t>
            </a:r>
            <a:r>
              <a:rPr lang="en-US" b="1" dirty="0" smtClean="0"/>
              <a:t> </a:t>
            </a:r>
            <a:r>
              <a:rPr lang="en-US" b="1" dirty="0" err="1" smtClean="0"/>
              <a:t>জায়গায়</a:t>
            </a:r>
            <a:r>
              <a:rPr lang="en-US" b="1" dirty="0" smtClean="0"/>
              <a:t> </a:t>
            </a:r>
            <a:r>
              <a:rPr lang="en-US" b="1" dirty="0" err="1" smtClean="0"/>
              <a:t>রেখে</a:t>
            </a:r>
            <a:r>
              <a:rPr lang="en-US" b="1" dirty="0" smtClean="0"/>
              <a:t> </a:t>
            </a:r>
            <a:r>
              <a:rPr lang="en-US" b="1" dirty="0" err="1" smtClean="0"/>
              <a:t>সংরক্ষন</a:t>
            </a:r>
            <a:r>
              <a:rPr lang="en-US" b="1" dirty="0" smtClean="0"/>
              <a:t> 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142999" y="5449669"/>
            <a:ext cx="4952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১৪। </a:t>
            </a:r>
            <a:r>
              <a:rPr lang="en-US" b="1" dirty="0" err="1" smtClean="0"/>
              <a:t>আতপর</a:t>
            </a:r>
            <a:r>
              <a:rPr lang="en-US" b="1" dirty="0" smtClean="0"/>
              <a:t> </a:t>
            </a:r>
            <a:r>
              <a:rPr lang="en-US" b="1" dirty="0" err="1" smtClean="0"/>
              <a:t>লেবেলিং</a:t>
            </a:r>
            <a:r>
              <a:rPr lang="en-US" b="1" dirty="0" smtClean="0"/>
              <a:t> </a:t>
            </a:r>
            <a:r>
              <a:rPr lang="en-US" b="1" dirty="0" err="1" smtClean="0"/>
              <a:t>করে</a:t>
            </a:r>
            <a:r>
              <a:rPr lang="en-US" b="1" dirty="0" smtClean="0"/>
              <a:t>  </a:t>
            </a:r>
            <a:r>
              <a:rPr lang="en-US" b="1" dirty="0" err="1" smtClean="0"/>
              <a:t>পরিবেশন</a:t>
            </a:r>
            <a:r>
              <a:rPr lang="en-US" b="1" dirty="0" smtClean="0"/>
              <a:t> ও </a:t>
            </a:r>
            <a:r>
              <a:rPr lang="en-US" b="1" dirty="0" err="1" smtClean="0"/>
              <a:t>বাজার</a:t>
            </a:r>
            <a:r>
              <a:rPr lang="en-US" b="1" dirty="0" smtClean="0"/>
              <a:t> </a:t>
            </a:r>
            <a:r>
              <a:rPr lang="en-US" b="1" dirty="0" err="1" smtClean="0"/>
              <a:t>জাত</a:t>
            </a:r>
            <a:r>
              <a:rPr lang="en-US" b="1" dirty="0" smtClean="0"/>
              <a:t> </a:t>
            </a:r>
            <a:r>
              <a:rPr lang="en-US" b="1" dirty="0" err="1" smtClean="0"/>
              <a:t>করা</a:t>
            </a:r>
            <a:r>
              <a:rPr lang="en-US" b="1" dirty="0" smtClean="0"/>
              <a:t> </a:t>
            </a:r>
            <a:r>
              <a:rPr lang="en-US" b="1" dirty="0" err="1" smtClean="0"/>
              <a:t>যাবে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505200"/>
            <a:ext cx="1847850" cy="12954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024063"/>
            <a:ext cx="1847850" cy="1252537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1" y="457200"/>
            <a:ext cx="1847850" cy="13716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84" y="5000210"/>
            <a:ext cx="1791567" cy="124818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3510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458"/>
            <a:ext cx="6705601" cy="67633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000" y="1066800"/>
            <a:ext cx="1579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সতর্কতা</a:t>
            </a:r>
            <a:r>
              <a:rPr lang="en-US" sz="2800" b="1" dirty="0" smtClean="0">
                <a:solidFill>
                  <a:srgbClr val="FF0000"/>
                </a:solidFill>
              </a:rPr>
              <a:t> 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799" y="1715869"/>
            <a:ext cx="5410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১। </a:t>
            </a:r>
            <a:r>
              <a:rPr lang="en-US" b="1" dirty="0" err="1" smtClean="0"/>
              <a:t>অতি</a:t>
            </a:r>
            <a:r>
              <a:rPr lang="en-US" b="1" dirty="0" smtClean="0"/>
              <a:t> </a:t>
            </a:r>
            <a:r>
              <a:rPr lang="en-US" b="1" dirty="0" err="1" smtClean="0"/>
              <a:t>মাত্রায়</a:t>
            </a:r>
            <a:r>
              <a:rPr lang="en-US" b="1" dirty="0" smtClean="0"/>
              <a:t> </a:t>
            </a:r>
            <a:r>
              <a:rPr lang="en-US" b="1" dirty="0" err="1" smtClean="0"/>
              <a:t>পাকা</a:t>
            </a:r>
            <a:r>
              <a:rPr lang="en-US" b="1" dirty="0" smtClean="0"/>
              <a:t> </a:t>
            </a:r>
            <a:r>
              <a:rPr lang="en-US" b="1" dirty="0" err="1" smtClean="0"/>
              <a:t>পেয়ারা</a:t>
            </a:r>
            <a:r>
              <a:rPr lang="en-US" b="1" dirty="0" smtClean="0"/>
              <a:t> </a:t>
            </a:r>
            <a:r>
              <a:rPr lang="en-US" b="1" dirty="0" err="1" smtClean="0"/>
              <a:t>পরিহার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990600" y="2667000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২। </a:t>
            </a:r>
            <a:r>
              <a:rPr lang="en-US" b="1" dirty="0" err="1" smtClean="0"/>
              <a:t>ব্যবহৃত</a:t>
            </a:r>
            <a:r>
              <a:rPr lang="en-US" b="1" dirty="0" smtClean="0"/>
              <a:t> </a:t>
            </a:r>
            <a:r>
              <a:rPr lang="en-US" b="1" dirty="0" err="1" smtClean="0"/>
              <a:t>চিনিতে</a:t>
            </a:r>
            <a:r>
              <a:rPr lang="en-US" b="1" dirty="0" smtClean="0"/>
              <a:t> </a:t>
            </a:r>
            <a:r>
              <a:rPr lang="en-US" b="1" dirty="0" err="1" smtClean="0"/>
              <a:t>যেন</a:t>
            </a:r>
            <a:r>
              <a:rPr lang="en-US" b="1" dirty="0" smtClean="0"/>
              <a:t> </a:t>
            </a:r>
            <a:r>
              <a:rPr lang="en-US" b="1" dirty="0" err="1" smtClean="0"/>
              <a:t>ময়লা</a:t>
            </a:r>
            <a:r>
              <a:rPr lang="en-US" b="1" dirty="0" smtClean="0"/>
              <a:t> </a:t>
            </a:r>
            <a:r>
              <a:rPr lang="en-US" b="1" dirty="0" err="1" smtClean="0"/>
              <a:t>না</a:t>
            </a:r>
            <a:r>
              <a:rPr lang="en-US" b="1" dirty="0" smtClean="0"/>
              <a:t> </a:t>
            </a:r>
            <a:r>
              <a:rPr lang="en-US" b="1" dirty="0" err="1" smtClean="0"/>
              <a:t>থাকে</a:t>
            </a:r>
            <a:r>
              <a:rPr lang="en-US" b="1" dirty="0" smtClean="0"/>
              <a:t> </a:t>
            </a:r>
            <a:r>
              <a:rPr lang="en-US" b="1" dirty="0" err="1" smtClean="0"/>
              <a:t>সে</a:t>
            </a:r>
            <a:r>
              <a:rPr lang="en-US" b="1" dirty="0" smtClean="0"/>
              <a:t> </a:t>
            </a:r>
            <a:r>
              <a:rPr lang="en-US" b="1" dirty="0" err="1" smtClean="0"/>
              <a:t>দিকে</a:t>
            </a:r>
            <a:r>
              <a:rPr lang="en-US" b="1" dirty="0" smtClean="0"/>
              <a:t> </a:t>
            </a:r>
            <a:r>
              <a:rPr lang="en-US" b="1" dirty="0" err="1" smtClean="0"/>
              <a:t>খেয়াল</a:t>
            </a:r>
            <a:r>
              <a:rPr lang="en-US" b="1" dirty="0" smtClean="0"/>
              <a:t> </a:t>
            </a:r>
            <a:r>
              <a:rPr lang="en-US" b="1" dirty="0" err="1" smtClean="0"/>
              <a:t>রাখতে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066799" y="3897868"/>
            <a:ext cx="54102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৩। </a:t>
            </a:r>
            <a:r>
              <a:rPr lang="en-US" b="1" dirty="0" err="1" smtClean="0"/>
              <a:t>রসফুটে</a:t>
            </a:r>
            <a:r>
              <a:rPr lang="en-US" b="1" dirty="0" smtClean="0"/>
              <a:t> </a:t>
            </a:r>
            <a:r>
              <a:rPr lang="en-US" b="1" dirty="0" err="1" smtClean="0"/>
              <a:t>উঠলে</a:t>
            </a:r>
            <a:r>
              <a:rPr lang="en-US" b="1" dirty="0" smtClean="0"/>
              <a:t> </a:t>
            </a:r>
            <a:r>
              <a:rPr lang="en-US" b="1" dirty="0" err="1" smtClean="0"/>
              <a:t>গাদ</a:t>
            </a:r>
            <a:r>
              <a:rPr lang="en-US" b="1" dirty="0" smtClean="0"/>
              <a:t> ও </a:t>
            </a:r>
            <a:r>
              <a:rPr lang="en-US" b="1" dirty="0" err="1" smtClean="0"/>
              <a:t>ময়লা</a:t>
            </a:r>
            <a:r>
              <a:rPr lang="en-US" b="1" dirty="0" smtClean="0"/>
              <a:t> </a:t>
            </a:r>
            <a:r>
              <a:rPr lang="en-US" b="1" dirty="0" err="1" smtClean="0"/>
              <a:t>তুলে</a:t>
            </a:r>
            <a:r>
              <a:rPr lang="en-US" b="1" dirty="0" smtClean="0"/>
              <a:t> </a:t>
            </a:r>
            <a:r>
              <a:rPr lang="en-US" b="1" dirty="0" err="1" smtClean="0"/>
              <a:t>ফেলে</a:t>
            </a:r>
            <a:r>
              <a:rPr lang="en-US" b="1" dirty="0" smtClean="0"/>
              <a:t> </a:t>
            </a:r>
            <a:r>
              <a:rPr lang="en-US" b="1" dirty="0" err="1" smtClean="0"/>
              <a:t>দিতে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657474"/>
            <a:ext cx="1663546" cy="1685926"/>
          </a:xfrm>
          <a:prstGeom prst="rect">
            <a:avLst/>
          </a:prstGeom>
          <a:ln w="571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695325"/>
            <a:ext cx="1663546" cy="1743075"/>
          </a:xfrm>
          <a:prstGeom prst="rect">
            <a:avLst/>
          </a:prstGeom>
          <a:ln w="571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61830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722090"/>
            <a:ext cx="8686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err="1" smtClean="0">
                <a:ln w="57150">
                  <a:solidFill>
                    <a:srgbClr val="FF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</a:rPr>
              <a:t>ধন্যবাদ</a:t>
            </a:r>
            <a:endParaRPr lang="en-US" sz="19900" dirty="0">
              <a:ln w="57150">
                <a:solidFill>
                  <a:srgbClr val="FF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1714"/>
            <a:ext cx="3953430" cy="192568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52401"/>
            <a:ext cx="4419600" cy="1905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705350"/>
            <a:ext cx="3953430" cy="184785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4724400"/>
            <a:ext cx="4419600" cy="19050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09798"/>
            <a:ext cx="4114800" cy="234315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209800"/>
            <a:ext cx="4572000" cy="234315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6926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6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31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89167 -0.00325 L -1.15833 0.00786 " pathEditMode="fixed" rAng="0" ptsTypes="AA">
                                      <p:cBhvr>
                                        <p:cTn id="5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500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98" y="745614"/>
            <a:ext cx="2561302" cy="2988186"/>
          </a:xfrm>
          <a:prstGeom prst="rect">
            <a:avLst/>
          </a:prstGeom>
          <a:ln w="57150" cap="sq" cmpd="thickThin">
            <a:solidFill>
              <a:srgbClr val="FF99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Rectangle 7"/>
          <p:cNvSpPr/>
          <p:nvPr/>
        </p:nvSpPr>
        <p:spPr>
          <a:xfrm>
            <a:off x="601744" y="3972580"/>
            <a:ext cx="81780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গলাচিপা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4643735"/>
            <a:ext cx="2860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IN" sz="2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গলাচিপা,পটুয়াখালি।</a:t>
            </a:r>
            <a:endParaRPr lang="en-US" sz="2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9800" y="4992469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Old English Text MT" pitchFamily="66" charset="0"/>
                <a:cs typeface="NikoshBAN" pitchFamily="2" charset="0"/>
              </a:rPr>
              <a:t>Mobile  </a:t>
            </a:r>
            <a:r>
              <a:rPr lang="en-US" sz="3600" b="1" dirty="0" smtClean="0">
                <a:solidFill>
                  <a:srgbClr val="FFFF00"/>
                </a:solidFill>
                <a:latin typeface="Old English Text MT" pitchFamily="66" charset="0"/>
                <a:cs typeface="NikoshBAN" pitchFamily="2" charset="0"/>
              </a:rPr>
              <a:t>:01714234344</a:t>
            </a:r>
            <a:endParaRPr lang="en-US" sz="3600" dirty="0">
              <a:solidFill>
                <a:srgbClr val="FFFF00"/>
              </a:solidFill>
              <a:latin typeface="Old English Text MT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46878" y="5678269"/>
            <a:ext cx="39589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snehacomputer@yahoo.com 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1744" y="5727354"/>
            <a:ext cx="3777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preojonenterprise@gmail.com 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05835" y="532144"/>
            <a:ext cx="5132493" cy="1219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>
                <a:gd name="adj1" fmla="val 12500"/>
                <a:gd name="adj2" fmla="val 367"/>
              </a:avLst>
            </a:prstTxWarp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</a:rPr>
              <a:t>উপস্থাপনায়</a:t>
            </a:r>
            <a:endParaRPr lang="en-US" sz="54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88553" y="2035314"/>
            <a:ext cx="47648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unset" dir="tl"/>
            </a:scene3d>
            <a:sp3d extrusionH="69850" contourW="25400">
              <a:bevelT w="38100" h="31750"/>
              <a:bevelB w="38100" h="38100" prst="relaxedInset"/>
              <a:extrusionClr>
                <a:schemeClr val="bg1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সাইদুর</a:t>
            </a:r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রহমান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192066" y="2819400"/>
            <a:ext cx="5615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ট্রেড</a:t>
            </a:r>
            <a:r>
              <a:rPr lang="en-US" sz="2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ইন্সট্রাক্টর</a:t>
            </a:r>
            <a:endParaRPr lang="en-US" sz="2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48472" y="381000"/>
            <a:ext cx="8690728" cy="6170944"/>
            <a:chOff x="148472" y="381000"/>
            <a:chExt cx="8690728" cy="6170944"/>
          </a:xfrm>
        </p:grpSpPr>
        <p:sp>
          <p:nvSpPr>
            <p:cNvPr id="19" name="Rectangle 18"/>
            <p:cNvSpPr/>
            <p:nvPr/>
          </p:nvSpPr>
          <p:spPr>
            <a:xfrm>
              <a:off x="148472" y="381000"/>
              <a:ext cx="8462128" cy="60198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5715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7072" y="532144"/>
              <a:ext cx="8462128" cy="6019800"/>
            </a:xfrm>
            <a:prstGeom prst="rect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5715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896" y="3281065"/>
            <a:ext cx="5026104" cy="48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89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381000" y="533400"/>
            <a:ext cx="82296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IN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1515" y="2209800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শ্রেণি - </a:t>
            </a:r>
            <a:r>
              <a:rPr lang="en-US" sz="32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নবম</a:t>
            </a:r>
            <a:endParaRPr lang="en-US" sz="32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00966" y="2979241"/>
            <a:ext cx="71238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</a:t>
            </a:r>
            <a:r>
              <a:rPr lang="bn-IN" sz="3200" b="1" dirty="0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য়- </a:t>
            </a:r>
            <a:r>
              <a:rPr lang="en-US" sz="3200" b="1" dirty="0" err="1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এ্যাগ্রো</a:t>
            </a:r>
            <a:r>
              <a:rPr lang="en-US" sz="3200" b="1" dirty="0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বেসড</a:t>
            </a:r>
            <a:r>
              <a:rPr lang="en-US" sz="3200" b="1" dirty="0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SutonnyMJ" pitchFamily="2" charset="0"/>
                <a:cs typeface="NikoshBAN" pitchFamily="2" charset="0"/>
              </a:rPr>
              <a:t>ফুড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63310" y="3886200"/>
            <a:ext cx="46992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অধ্যায়- </a:t>
            </a:r>
            <a:r>
              <a:rPr lang="en-US" sz="32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ছয়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3400" y="4572000"/>
            <a:ext cx="7597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  <a:r>
              <a:rPr lang="en-US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৯</a:t>
            </a: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/০</a:t>
            </a:r>
            <a:r>
              <a:rPr lang="en-US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/২০১</a:t>
            </a:r>
            <a:r>
              <a:rPr lang="en-US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৮</a:t>
            </a:r>
            <a:r>
              <a:rPr lang="bn-IN" sz="3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152400"/>
            <a:ext cx="8915400" cy="63246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5715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220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200" y="152400"/>
            <a:ext cx="8915400" cy="63246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5715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78" y="685800"/>
            <a:ext cx="3091722" cy="2057400"/>
          </a:xfrm>
          <a:prstGeom prst="rect">
            <a:avLst/>
          </a:prstGeom>
          <a:ln w="762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478" y="685800"/>
            <a:ext cx="3091722" cy="2057400"/>
          </a:xfrm>
          <a:prstGeom prst="rect">
            <a:avLst/>
          </a:prstGeom>
          <a:ln w="762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77" y="3733800"/>
            <a:ext cx="3091723" cy="2057401"/>
          </a:xfrm>
          <a:prstGeom prst="rect">
            <a:avLst/>
          </a:prstGeom>
          <a:ln w="762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706" y="3733801"/>
            <a:ext cx="3109012" cy="2057402"/>
          </a:xfrm>
          <a:prstGeom prst="rect">
            <a:avLst/>
          </a:prstGeom>
          <a:ln w="762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" name="Rectangle 11"/>
          <p:cNvSpPr/>
          <p:nvPr/>
        </p:nvSpPr>
        <p:spPr>
          <a:xfrm>
            <a:off x="1182358" y="2971800"/>
            <a:ext cx="26276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ঝুড়িতে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বাজারজাত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করন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23644" y="2971800"/>
            <a:ext cx="26645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নৌকায়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বাজারজাত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করন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1069" y="5955268"/>
            <a:ext cx="2888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জেলী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তৈরী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উপযোগি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22482" y="5955268"/>
            <a:ext cx="1814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কর্তনকৃত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949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914400"/>
            <a:ext cx="419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bn-IN" sz="6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শিখণ ফল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2438400"/>
            <a:ext cx="71628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আধা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পাকা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জেলী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প্রস্তুত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IN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4201180"/>
            <a:ext cx="708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জেলী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তৈরীর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উপকর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28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b="1" dirty="0">
              <a:solidFill>
                <a:srgbClr val="FFFF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52400"/>
            <a:ext cx="8915400" cy="63246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5715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15" r="15922"/>
          <a:stretch/>
        </p:blipFill>
        <p:spPr>
          <a:xfrm>
            <a:off x="270441" y="2298284"/>
            <a:ext cx="1101159" cy="754621"/>
          </a:xfrm>
          <a:prstGeom prst="round2DiagRect">
            <a:avLst>
              <a:gd name="adj1" fmla="val 50000"/>
              <a:gd name="adj2" fmla="val 0"/>
            </a:avLst>
          </a:prstGeom>
          <a:ln w="88900" cap="sq">
            <a:solidFill>
              <a:srgbClr val="7030A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15" r="15922"/>
          <a:stretch/>
        </p:blipFill>
        <p:spPr>
          <a:xfrm>
            <a:off x="248670" y="3969779"/>
            <a:ext cx="1101159" cy="754621"/>
          </a:xfrm>
          <a:prstGeom prst="round2DiagRect">
            <a:avLst>
              <a:gd name="adj1" fmla="val 50000"/>
              <a:gd name="adj2" fmla="val 0"/>
            </a:avLst>
          </a:prstGeom>
          <a:ln w="88900" cap="sq">
            <a:solidFill>
              <a:srgbClr val="7030A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7852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914400"/>
            <a:ext cx="449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ea typeface="+mj-ea"/>
                <a:cs typeface="NikoshBAN" pitchFamily="2" charset="0"/>
              </a:rPr>
              <a:t>আজকের</a:t>
            </a:r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ea typeface="+mj-ea"/>
                <a:cs typeface="NikoshBAN" pitchFamily="2" charset="0"/>
              </a:rPr>
              <a:t>পাঠ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34199" y="2362200"/>
            <a:ext cx="1905001" cy="101566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প্রস্তুত</a:t>
            </a:r>
            <a:endParaRPr lang="en-US" sz="6000" b="1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814762"/>
            <a:ext cx="3962400" cy="2357438"/>
          </a:xfrm>
          <a:prstGeom prst="rect">
            <a:avLst/>
          </a:prstGeom>
          <a:ln w="5715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4762"/>
            <a:ext cx="4267200" cy="2357438"/>
          </a:xfrm>
          <a:prstGeom prst="rect">
            <a:avLst/>
          </a:prstGeom>
          <a:ln w="5715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Rectangle 9"/>
          <p:cNvSpPr/>
          <p:nvPr/>
        </p:nvSpPr>
        <p:spPr>
          <a:xfrm>
            <a:off x="228600" y="2362200"/>
            <a:ext cx="2512226" cy="101566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n-US" sz="6000" b="1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পেয়ারা</a:t>
            </a:r>
            <a:endParaRPr lang="en-US" sz="6000" dirty="0"/>
          </a:p>
        </p:txBody>
      </p:sp>
      <p:sp>
        <p:nvSpPr>
          <p:cNvPr id="11" name="Rectangle 10"/>
          <p:cNvSpPr/>
          <p:nvPr/>
        </p:nvSpPr>
        <p:spPr>
          <a:xfrm>
            <a:off x="4853925" y="2362200"/>
            <a:ext cx="2004075" cy="101566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জেলী</a:t>
            </a:r>
            <a:endParaRPr lang="en-US" sz="6000" dirty="0"/>
          </a:p>
        </p:txBody>
      </p:sp>
      <p:sp>
        <p:nvSpPr>
          <p:cNvPr id="12" name="Rectangle 11"/>
          <p:cNvSpPr/>
          <p:nvPr/>
        </p:nvSpPr>
        <p:spPr>
          <a:xfrm>
            <a:off x="2885435" y="2362200"/>
            <a:ext cx="1838965" cy="101566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" y="152400"/>
            <a:ext cx="8915400" cy="63246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5715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22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458"/>
            <a:ext cx="9132917" cy="6763342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3505200" y="2286000"/>
            <a:ext cx="1905000" cy="1778587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3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4271" tIns="174271" rIns="174271" bIns="17427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kern="1200" dirty="0" smtClean="0">
                <a:solidFill>
                  <a:srgbClr val="FF0000"/>
                </a:solidFill>
              </a:rPr>
              <a:t>পেয়ারার </a:t>
            </a:r>
            <a:r>
              <a:rPr lang="en-US" b="1" kern="1200" dirty="0" err="1" smtClean="0">
                <a:solidFill>
                  <a:srgbClr val="FF0000"/>
                </a:solidFill>
              </a:rPr>
              <a:t>জেলি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তৈরীর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প্রয়োজনীয়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উপকরন</a:t>
            </a:r>
            <a:endParaRPr lang="en-US" b="1" kern="1200" dirty="0">
              <a:solidFill>
                <a:srgbClr val="FF000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 rot="16200000">
            <a:off x="4297293" y="176749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2" tIns="72664" rIns="67874" bIns="7266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8" name="Freeform 7"/>
          <p:cNvSpPr/>
          <p:nvPr/>
        </p:nvSpPr>
        <p:spPr>
          <a:xfrm>
            <a:off x="3505200" y="304800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রিফ্রাক্টো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মিটার</a:t>
            </a:r>
            <a:r>
              <a:rPr lang="en-US" sz="1100" b="1" dirty="0" smtClean="0">
                <a:solidFill>
                  <a:srgbClr val="FF0000"/>
                </a:solidFill>
              </a:rPr>
              <a:t>- ১টি।</a:t>
            </a:r>
            <a:endParaRPr lang="en-US" sz="1100" b="1" kern="1200" dirty="0">
              <a:solidFill>
                <a:srgbClr val="FF0000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482799" y="2906560"/>
            <a:ext cx="369599" cy="511482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4" rIns="67873" bIns="72664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0" name="Freeform 9"/>
          <p:cNvSpPr/>
          <p:nvPr/>
        </p:nvSpPr>
        <p:spPr>
          <a:xfrm>
            <a:off x="6102937" y="241012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kern="1200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kern="1200" dirty="0" smtClean="0">
                <a:solidFill>
                  <a:srgbClr val="FF0000"/>
                </a:solidFill>
              </a:rPr>
              <a:t>পেয়ারার রস-৪৫০ </a:t>
            </a:r>
            <a:r>
              <a:rPr lang="en-US" sz="1100" b="1" kern="1200" dirty="0" err="1" smtClean="0">
                <a:solidFill>
                  <a:srgbClr val="FF0000"/>
                </a:solidFill>
              </a:rPr>
              <a:t>গ্রাম</a:t>
            </a:r>
            <a:r>
              <a:rPr lang="en-US" sz="1100" b="1" kern="1200" dirty="0" smtClean="0">
                <a:solidFill>
                  <a:srgbClr val="FF0000"/>
                </a:solidFill>
              </a:rPr>
              <a:t>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অথবা</a:t>
            </a: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আধা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পাকা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পেয়ারা</a:t>
            </a:r>
            <a:r>
              <a:rPr lang="en-US" sz="1100" b="1" dirty="0" smtClean="0">
                <a:solidFill>
                  <a:srgbClr val="FF0000"/>
                </a:solidFill>
              </a:rPr>
              <a:t> ১০০০ </a:t>
            </a:r>
            <a:r>
              <a:rPr lang="en-US" sz="1100" b="1" dirty="0" err="1" smtClean="0">
                <a:solidFill>
                  <a:srgbClr val="FF0000"/>
                </a:solidFill>
              </a:rPr>
              <a:t>গ্রাম</a:t>
            </a:r>
            <a:r>
              <a:rPr lang="en-US" sz="1100" kern="1200" dirty="0" smtClean="0"/>
              <a:t/>
            </a:r>
            <a:br>
              <a:rPr lang="en-US" sz="1100" kern="1200" dirty="0" smtClean="0"/>
            </a:br>
            <a:endParaRPr lang="en-US" sz="1100" kern="1200" dirty="0"/>
          </a:p>
        </p:txBody>
      </p:sp>
      <p:sp>
        <p:nvSpPr>
          <p:cNvPr id="11" name="Freeform 10"/>
          <p:cNvSpPr/>
          <p:nvPr/>
        </p:nvSpPr>
        <p:spPr>
          <a:xfrm rot="5400000">
            <a:off x="4297293" y="403978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2" name="Freeform 11"/>
          <p:cNvSpPr/>
          <p:nvPr/>
        </p:nvSpPr>
        <p:spPr>
          <a:xfrm>
            <a:off x="3583716" y="459164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smtClean="0">
                <a:solidFill>
                  <a:srgbClr val="FF0000"/>
                </a:solidFill>
              </a:rPr>
              <a:t>পেকটি-৫ </a:t>
            </a:r>
            <a:r>
              <a:rPr lang="en-US" sz="1100" b="1" dirty="0" err="1" smtClean="0">
                <a:solidFill>
                  <a:srgbClr val="FF0000"/>
                </a:solidFill>
              </a:rPr>
              <a:t>গ্রাম</a:t>
            </a:r>
            <a:r>
              <a:rPr lang="en-US" sz="1100" b="1" dirty="0" smtClean="0">
                <a:solidFill>
                  <a:srgbClr val="FF0000"/>
                </a:solidFill>
              </a:rPr>
              <a:t/>
            </a:r>
            <a:br>
              <a:rPr lang="en-US" sz="1100" b="1" dirty="0" smtClean="0">
                <a:solidFill>
                  <a:srgbClr val="FF0000"/>
                </a:solidFill>
              </a:rPr>
            </a:br>
            <a:endParaRPr lang="en-US" sz="1100" b="1" kern="1200" dirty="0">
              <a:solidFill>
                <a:srgbClr val="FF000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060697" y="2906558"/>
            <a:ext cx="369600" cy="511484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226244" y="290655"/>
                </a:moveTo>
                <a:lnTo>
                  <a:pt x="113122" y="290655"/>
                </a:lnTo>
                <a:lnTo>
                  <a:pt x="113122" y="363319"/>
                </a:lnTo>
                <a:lnTo>
                  <a:pt x="1" y="181659"/>
                </a:lnTo>
                <a:lnTo>
                  <a:pt x="113122" y="0"/>
                </a:lnTo>
                <a:lnTo>
                  <a:pt x="113122" y="72664"/>
                </a:lnTo>
                <a:lnTo>
                  <a:pt x="226244" y="72664"/>
                </a:lnTo>
                <a:lnTo>
                  <a:pt x="226244" y="290655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873" tIns="72665" rIns="1" bIns="72664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4" name="Freeform 13"/>
          <p:cNvSpPr/>
          <p:nvPr/>
        </p:nvSpPr>
        <p:spPr>
          <a:xfrm>
            <a:off x="1140694" y="245804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পটাশিয়াম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মেটাবাই</a:t>
            </a:r>
            <a:r>
              <a:rPr lang="en-US" sz="1100" b="1" dirty="0" smtClean="0">
                <a:solidFill>
                  <a:srgbClr val="FF0000"/>
                </a:solidFill>
              </a:rPr>
              <a:t> সালফাইট-.০৬ </a:t>
            </a:r>
            <a:r>
              <a:rPr lang="en-US" sz="1100" b="1" dirty="0" err="1" smtClean="0">
                <a:solidFill>
                  <a:srgbClr val="FF0000"/>
                </a:solidFill>
              </a:rPr>
              <a:t>গ্রাম</a:t>
            </a:r>
            <a:r>
              <a:rPr lang="en-US" sz="1100" b="1" dirty="0" smtClean="0">
                <a:solidFill>
                  <a:srgbClr val="FF0000"/>
                </a:solidFill>
              </a:rPr>
              <a:t/>
            </a:r>
            <a:br>
              <a:rPr lang="en-US" sz="1100" b="1" dirty="0" smtClean="0">
                <a:solidFill>
                  <a:srgbClr val="FF0000"/>
                </a:solidFill>
              </a:rPr>
            </a:br>
            <a:endParaRPr lang="en-US" sz="1100" b="1" kern="1200" dirty="0">
              <a:solidFill>
                <a:srgbClr val="FF0000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 rot="12786742">
            <a:off x="3412854" y="2113357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2" tIns="72664" rIns="67874" bIns="7266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7" name="Freeform 16"/>
          <p:cNvSpPr/>
          <p:nvPr/>
        </p:nvSpPr>
        <p:spPr>
          <a:xfrm rot="8428803">
            <a:off x="3383005" y="3617717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8" name="Freeform 17"/>
          <p:cNvSpPr/>
          <p:nvPr/>
        </p:nvSpPr>
        <p:spPr>
          <a:xfrm rot="2271207">
            <a:off x="5177797" y="369288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24" name="Freeform 23"/>
          <p:cNvSpPr/>
          <p:nvPr/>
        </p:nvSpPr>
        <p:spPr>
          <a:xfrm>
            <a:off x="5410200" y="4064587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 err="1" smtClean="0">
                <a:solidFill>
                  <a:srgbClr val="FF0000"/>
                </a:solidFill>
              </a:rPr>
              <a:t>চিন</a:t>
            </a:r>
            <a:r>
              <a:rPr lang="en-US" sz="1400" b="1" dirty="0" smtClean="0">
                <a:solidFill>
                  <a:srgbClr val="FF0000"/>
                </a:solidFill>
              </a:rPr>
              <a:t> – ৫৫০ </a:t>
            </a:r>
            <a:r>
              <a:rPr lang="en-US" sz="1400" b="1" dirty="0" err="1" smtClean="0">
                <a:solidFill>
                  <a:srgbClr val="FF0000"/>
                </a:solidFill>
              </a:rPr>
              <a:t>গ্রাম</a:t>
            </a:r>
            <a:r>
              <a:rPr lang="en-US" sz="1400" b="1" dirty="0" smtClean="0">
                <a:solidFill>
                  <a:srgbClr val="FF0000"/>
                </a:solidFill>
              </a:rPr>
              <a:t/>
            </a:r>
            <a:br>
              <a:rPr lang="en-US" sz="1400" b="1" dirty="0" smtClean="0">
                <a:solidFill>
                  <a:srgbClr val="FF0000"/>
                </a:solidFill>
              </a:rPr>
            </a:br>
            <a:endParaRPr lang="en-US" sz="1400" b="1" kern="1200" dirty="0">
              <a:solidFill>
                <a:srgbClr val="FF000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 rot="19208359">
            <a:off x="5198854" y="214566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23" name="Freeform 22"/>
          <p:cNvSpPr/>
          <p:nvPr/>
        </p:nvSpPr>
        <p:spPr>
          <a:xfrm>
            <a:off x="1796596" y="4046692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সাইট্রিক</a:t>
            </a:r>
            <a:r>
              <a:rPr lang="en-US" sz="1100" b="1" dirty="0" smtClean="0">
                <a:solidFill>
                  <a:srgbClr val="FF0000"/>
                </a:solidFill>
              </a:rPr>
              <a:t> এসিড-৫ </a:t>
            </a:r>
            <a:r>
              <a:rPr lang="en-US" sz="1100" b="1" dirty="0" err="1" smtClean="0">
                <a:solidFill>
                  <a:srgbClr val="FF0000"/>
                </a:solidFill>
              </a:rPr>
              <a:t>গ্রাম</a:t>
            </a: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অথবা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লেবুর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রস</a:t>
            </a:r>
            <a:r>
              <a:rPr lang="en-US" sz="1100" b="1" dirty="0" smtClean="0">
                <a:solidFill>
                  <a:srgbClr val="FF0000"/>
                </a:solidFill>
              </a:rPr>
              <a:t/>
            </a:r>
            <a:br>
              <a:rPr lang="en-US" sz="1100" b="1" dirty="0" smtClean="0">
                <a:solidFill>
                  <a:srgbClr val="FF0000"/>
                </a:solidFill>
              </a:rPr>
            </a:br>
            <a:endParaRPr lang="en-US" sz="1100" b="1" kern="1200" dirty="0">
              <a:solidFill>
                <a:srgbClr val="FF0000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5324524" y="90576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সাদা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মার্কিন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কাপড়</a:t>
            </a:r>
            <a:r>
              <a:rPr lang="en-US" sz="1100" b="1" dirty="0" smtClean="0">
                <a:solidFill>
                  <a:srgbClr val="FF0000"/>
                </a:solidFill>
              </a:rPr>
              <a:t>- ১ </a:t>
            </a:r>
            <a:r>
              <a:rPr lang="en-US" sz="1100" b="1" dirty="0" err="1" smtClean="0">
                <a:solidFill>
                  <a:srgbClr val="FF0000"/>
                </a:solidFill>
              </a:rPr>
              <a:t>টুকরা</a:t>
            </a:r>
            <a:r>
              <a:rPr lang="en-US" sz="1100" b="1" dirty="0" smtClean="0">
                <a:solidFill>
                  <a:srgbClr val="FF0000"/>
                </a:solidFill>
              </a:rPr>
              <a:t>। </a:t>
            </a:r>
            <a:br>
              <a:rPr lang="en-US" sz="1100" b="1" dirty="0" smtClean="0">
                <a:solidFill>
                  <a:srgbClr val="FF0000"/>
                </a:solidFill>
              </a:rPr>
            </a:br>
            <a:endParaRPr lang="en-US" sz="1100" b="1" kern="1200" dirty="0">
              <a:solidFill>
                <a:srgbClr val="FF00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759537" y="838200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>
                <a:solidFill>
                  <a:srgbClr val="FF0000"/>
                </a:solidFill>
              </a:rPr>
              <a:t>জেলি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কভারিং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মোম</a:t>
            </a:r>
            <a:r>
              <a:rPr lang="en-US" sz="1100" b="1" dirty="0" smtClean="0">
                <a:solidFill>
                  <a:srgbClr val="FF0000"/>
                </a:solidFill>
              </a:rPr>
              <a:t>- </a:t>
            </a:r>
            <a:r>
              <a:rPr lang="en-US" sz="1100" b="1" dirty="0" err="1" smtClean="0">
                <a:solidFill>
                  <a:srgbClr val="FF0000"/>
                </a:solidFill>
              </a:rPr>
              <a:t>প্রয়োজন</a:t>
            </a:r>
            <a:r>
              <a:rPr lang="en-US" sz="1100" b="1" dirty="0" smtClean="0">
                <a:solidFill>
                  <a:srgbClr val="FF0000"/>
                </a:solidFill>
              </a:rPr>
              <a:t> </a:t>
            </a:r>
            <a:r>
              <a:rPr lang="en-US" sz="1100" b="1" dirty="0" err="1" smtClean="0">
                <a:solidFill>
                  <a:srgbClr val="FF0000"/>
                </a:solidFill>
              </a:rPr>
              <a:t>মত</a:t>
            </a:r>
            <a:r>
              <a:rPr lang="en-US" sz="1100" b="1" dirty="0" smtClean="0">
                <a:solidFill>
                  <a:srgbClr val="FF0000"/>
                </a:solidFill>
              </a:rPr>
              <a:t/>
            </a:r>
            <a:br>
              <a:rPr lang="en-US" sz="1100" b="1" dirty="0" smtClean="0">
                <a:solidFill>
                  <a:srgbClr val="FF0000"/>
                </a:solidFill>
              </a:rPr>
            </a:br>
            <a:endParaRPr lang="en-US" sz="1100" b="1" kern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9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24" grpId="0" animBg="1"/>
      <p:bldP spid="19" grpId="0" animBg="1"/>
      <p:bldP spid="23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458"/>
            <a:ext cx="9132917" cy="6763342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3583716" y="241012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4271" tIns="174271" rIns="174271" bIns="17427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kern="1200" dirty="0" smtClean="0">
                <a:solidFill>
                  <a:srgbClr val="FF0000"/>
                </a:solidFill>
              </a:rPr>
              <a:t>পেয়ারার </a:t>
            </a:r>
            <a:r>
              <a:rPr lang="en-US" b="1" kern="1200" dirty="0" err="1" smtClean="0">
                <a:solidFill>
                  <a:srgbClr val="FF0000"/>
                </a:solidFill>
              </a:rPr>
              <a:t>জেলি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তৈরীর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প্রয়োজনীয়</a:t>
            </a:r>
            <a:r>
              <a:rPr lang="en-US" b="1" kern="1200" dirty="0" smtClean="0">
                <a:solidFill>
                  <a:srgbClr val="FF0000"/>
                </a:solidFill>
              </a:rPr>
              <a:t> </a:t>
            </a:r>
            <a:r>
              <a:rPr lang="en-US" b="1" kern="1200" dirty="0" err="1" smtClean="0">
                <a:solidFill>
                  <a:srgbClr val="FF0000"/>
                </a:solidFill>
              </a:rPr>
              <a:t>উপকরন</a:t>
            </a:r>
            <a:endParaRPr lang="en-US" b="1" kern="1200" dirty="0">
              <a:solidFill>
                <a:srgbClr val="FF0000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 rot="16200000">
            <a:off x="4297293" y="1821891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2" tIns="72664" rIns="67874" bIns="7266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8" name="Freeform 7"/>
          <p:cNvSpPr/>
          <p:nvPr/>
        </p:nvSpPr>
        <p:spPr>
          <a:xfrm>
            <a:off x="3505200" y="304800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dirty="0" err="1" smtClean="0">
                <a:solidFill>
                  <a:srgbClr val="FF0000"/>
                </a:solidFill>
              </a:rPr>
              <a:t>হাতল</a:t>
            </a:r>
            <a:endParaRPr lang="en-US" sz="3200" b="1" kern="1200" dirty="0">
              <a:solidFill>
                <a:srgbClr val="FF0000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482799" y="2906560"/>
            <a:ext cx="369599" cy="511482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4" rIns="67873" bIns="72664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0" name="Freeform 9"/>
          <p:cNvSpPr/>
          <p:nvPr/>
        </p:nvSpPr>
        <p:spPr>
          <a:xfrm>
            <a:off x="6102937" y="241012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 smtClean="0">
                <a:solidFill>
                  <a:srgbClr val="FF0000"/>
                </a:solidFill>
              </a:rPr>
              <a:t>সসপ্যান</a:t>
            </a:r>
            <a:r>
              <a:rPr lang="en-US" b="1" dirty="0" smtClean="0">
                <a:solidFill>
                  <a:srgbClr val="FF0000"/>
                </a:solidFill>
              </a:rPr>
              <a:t> -১ </a:t>
            </a:r>
            <a:r>
              <a:rPr lang="en-US" b="1" dirty="0" err="1" smtClean="0">
                <a:solidFill>
                  <a:srgbClr val="FF0000"/>
                </a:solidFill>
              </a:rPr>
              <a:t>টি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kern="1200" dirty="0">
              <a:solidFill>
                <a:srgbClr val="FF0000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 rot="5400000">
            <a:off x="4297293" y="3909184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2" name="Freeform 11"/>
          <p:cNvSpPr/>
          <p:nvPr/>
        </p:nvSpPr>
        <p:spPr>
          <a:xfrm>
            <a:off x="3583716" y="451544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 err="1" smtClean="0">
                <a:solidFill>
                  <a:srgbClr val="FF0000"/>
                </a:solidFill>
              </a:rPr>
              <a:t>স্টীলের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চামচ</a:t>
            </a:r>
            <a:endParaRPr lang="en-US" sz="2000" b="1" kern="1200" dirty="0">
              <a:solidFill>
                <a:srgbClr val="FF000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060697" y="2906558"/>
            <a:ext cx="369600" cy="511484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226244" y="290655"/>
                </a:moveTo>
                <a:lnTo>
                  <a:pt x="113122" y="290655"/>
                </a:lnTo>
                <a:lnTo>
                  <a:pt x="113122" y="363319"/>
                </a:lnTo>
                <a:lnTo>
                  <a:pt x="1" y="181659"/>
                </a:lnTo>
                <a:lnTo>
                  <a:pt x="113122" y="0"/>
                </a:lnTo>
                <a:lnTo>
                  <a:pt x="113122" y="72664"/>
                </a:lnTo>
                <a:lnTo>
                  <a:pt x="226244" y="72664"/>
                </a:lnTo>
                <a:lnTo>
                  <a:pt x="226244" y="290655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873" tIns="72665" rIns="1" bIns="72664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4" name="Freeform 13"/>
          <p:cNvSpPr/>
          <p:nvPr/>
        </p:nvSpPr>
        <p:spPr>
          <a:xfrm>
            <a:off x="1140694" y="245804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dirty="0" err="1" smtClean="0">
                <a:solidFill>
                  <a:srgbClr val="FF0000"/>
                </a:solidFill>
              </a:rPr>
              <a:t>মগ</a:t>
            </a:r>
            <a:r>
              <a:rPr lang="en-US" sz="2800" b="1" dirty="0" smtClean="0">
                <a:solidFill>
                  <a:srgbClr val="FF0000"/>
                </a:solidFill>
              </a:rPr>
              <a:t> -১টি</a:t>
            </a:r>
            <a:endParaRPr lang="en-US" sz="2800" b="1" kern="1200" dirty="0">
              <a:solidFill>
                <a:srgbClr val="FF0000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 rot="12786742">
            <a:off x="3412854" y="2113357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2" tIns="72664" rIns="67874" bIns="72663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7" name="Freeform 16"/>
          <p:cNvSpPr/>
          <p:nvPr/>
        </p:nvSpPr>
        <p:spPr>
          <a:xfrm rot="8428803">
            <a:off x="3383005" y="3617717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18" name="Freeform 17"/>
          <p:cNvSpPr/>
          <p:nvPr/>
        </p:nvSpPr>
        <p:spPr>
          <a:xfrm rot="2271207">
            <a:off x="5177797" y="369288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24" name="Freeform 23"/>
          <p:cNvSpPr/>
          <p:nvPr/>
        </p:nvSpPr>
        <p:spPr>
          <a:xfrm>
            <a:off x="5410200" y="4064587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smtClean="0">
                <a:solidFill>
                  <a:srgbClr val="FF0000"/>
                </a:solidFill>
              </a:rPr>
              <a:t> 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6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 err="1" smtClean="0">
                <a:solidFill>
                  <a:srgbClr val="FF0000"/>
                </a:solidFill>
              </a:rPr>
              <a:t>গামলা</a:t>
            </a:r>
            <a:r>
              <a:rPr lang="en-US" sz="2000" b="1" dirty="0" smtClean="0">
                <a:solidFill>
                  <a:srgbClr val="FF0000"/>
                </a:solidFill>
              </a:rPr>
              <a:t> ১টি</a:t>
            </a:r>
            <a:endParaRPr lang="en-US" sz="2000" b="1" kern="1200" dirty="0">
              <a:solidFill>
                <a:srgbClr val="FF000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 rot="19208359">
            <a:off x="5198854" y="2145662"/>
            <a:ext cx="318509" cy="593526"/>
          </a:xfrm>
          <a:custGeom>
            <a:avLst/>
            <a:gdLst>
              <a:gd name="connsiteX0" fmla="*/ 0 w 226245"/>
              <a:gd name="connsiteY0" fmla="*/ 72664 h 363319"/>
              <a:gd name="connsiteX1" fmla="*/ 113123 w 226245"/>
              <a:gd name="connsiteY1" fmla="*/ 72664 h 363319"/>
              <a:gd name="connsiteX2" fmla="*/ 113123 w 226245"/>
              <a:gd name="connsiteY2" fmla="*/ 0 h 363319"/>
              <a:gd name="connsiteX3" fmla="*/ 226245 w 226245"/>
              <a:gd name="connsiteY3" fmla="*/ 181660 h 363319"/>
              <a:gd name="connsiteX4" fmla="*/ 113123 w 226245"/>
              <a:gd name="connsiteY4" fmla="*/ 363319 h 363319"/>
              <a:gd name="connsiteX5" fmla="*/ 113123 w 226245"/>
              <a:gd name="connsiteY5" fmla="*/ 290655 h 363319"/>
              <a:gd name="connsiteX6" fmla="*/ 0 w 226245"/>
              <a:gd name="connsiteY6" fmla="*/ 290655 h 363319"/>
              <a:gd name="connsiteX7" fmla="*/ 0 w 226245"/>
              <a:gd name="connsiteY7" fmla="*/ 72664 h 36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6245" h="363319">
                <a:moveTo>
                  <a:pt x="0" y="72664"/>
                </a:moveTo>
                <a:lnTo>
                  <a:pt x="113123" y="72664"/>
                </a:lnTo>
                <a:lnTo>
                  <a:pt x="113123" y="0"/>
                </a:lnTo>
                <a:lnTo>
                  <a:pt x="226245" y="181660"/>
                </a:lnTo>
                <a:lnTo>
                  <a:pt x="113123" y="363319"/>
                </a:lnTo>
                <a:lnTo>
                  <a:pt x="113123" y="290655"/>
                </a:lnTo>
                <a:lnTo>
                  <a:pt x="0" y="290655"/>
                </a:lnTo>
                <a:lnTo>
                  <a:pt x="0" y="72664"/>
                </a:lnTo>
                <a:close/>
              </a:path>
            </a:pathLst>
          </a:custGeom>
          <a:solidFill>
            <a:srgbClr val="FF0000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72662" rIns="67872" bIns="72665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kern="1200"/>
          </a:p>
        </p:txBody>
      </p:sp>
      <p:sp>
        <p:nvSpPr>
          <p:cNvPr id="23" name="Freeform 22"/>
          <p:cNvSpPr/>
          <p:nvPr/>
        </p:nvSpPr>
        <p:spPr>
          <a:xfrm>
            <a:off x="1796596" y="4046692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b="1" dirty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 smtClean="0">
                <a:solidFill>
                  <a:srgbClr val="FF0000"/>
                </a:solidFill>
              </a:rPr>
              <a:t>স্টীলের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ছুড়ি</a:t>
            </a:r>
            <a:r>
              <a:rPr lang="en-US" b="1" dirty="0" smtClean="0">
                <a:solidFill>
                  <a:srgbClr val="FF0000"/>
                </a:solidFill>
              </a:rPr>
              <a:t> ১টি</a:t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b="1" kern="1200" dirty="0">
              <a:solidFill>
                <a:srgbClr val="FF0000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5324524" y="905761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b="1" dirty="0" smtClean="0">
              <a:solidFill>
                <a:srgbClr val="FF0000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 smtClean="0">
                <a:solidFill>
                  <a:srgbClr val="FF0000"/>
                </a:solidFill>
              </a:rPr>
              <a:t>কাচের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বোতল</a:t>
            </a:r>
            <a:endParaRPr lang="en-US" b="1" kern="1200" dirty="0">
              <a:solidFill>
                <a:srgbClr val="FF0000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759537" y="838200"/>
            <a:ext cx="1745663" cy="1504359"/>
          </a:xfrm>
          <a:custGeom>
            <a:avLst/>
            <a:gdLst>
              <a:gd name="connsiteX0" fmla="*/ 0 w 1068585"/>
              <a:gd name="connsiteY0" fmla="*/ 534293 h 1068585"/>
              <a:gd name="connsiteX1" fmla="*/ 534293 w 1068585"/>
              <a:gd name="connsiteY1" fmla="*/ 0 h 1068585"/>
              <a:gd name="connsiteX2" fmla="*/ 1068586 w 1068585"/>
              <a:gd name="connsiteY2" fmla="*/ 534293 h 1068585"/>
              <a:gd name="connsiteX3" fmla="*/ 534293 w 1068585"/>
              <a:gd name="connsiteY3" fmla="*/ 1068586 h 1068585"/>
              <a:gd name="connsiteX4" fmla="*/ 0 w 1068585"/>
              <a:gd name="connsiteY4" fmla="*/ 534293 h 1068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8585" h="1068585">
                <a:moveTo>
                  <a:pt x="0" y="534293"/>
                </a:moveTo>
                <a:cubicBezTo>
                  <a:pt x="0" y="239211"/>
                  <a:pt x="239211" y="0"/>
                  <a:pt x="534293" y="0"/>
                </a:cubicBezTo>
                <a:cubicBezTo>
                  <a:pt x="829375" y="0"/>
                  <a:pt x="1068586" y="239211"/>
                  <a:pt x="1068586" y="534293"/>
                </a:cubicBezTo>
                <a:cubicBezTo>
                  <a:pt x="1068586" y="829375"/>
                  <a:pt x="829375" y="1068586"/>
                  <a:pt x="534293" y="1068586"/>
                </a:cubicBezTo>
                <a:cubicBezTo>
                  <a:pt x="239211" y="1068586"/>
                  <a:pt x="0" y="829375"/>
                  <a:pt x="0" y="534293"/>
                </a:cubicBezTo>
                <a:close/>
              </a:path>
            </a:pathLst>
          </a:custGeom>
          <a:blipFill dpi="0"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461" tIns="170461" rIns="170461" bIns="170461" numCol="1" spcCol="1270" anchor="ctr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b="1" dirty="0" smtClean="0">
                <a:solidFill>
                  <a:srgbClr val="FF0000"/>
                </a:solidFill>
              </a:rPr>
              <a:t>চুলা-১টি</a:t>
            </a:r>
            <a:endParaRPr lang="en-US" sz="3200" b="1" kern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24" grpId="0" animBg="1"/>
      <p:bldP spid="19" grpId="0" animBg="1"/>
      <p:bldP spid="23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458"/>
            <a:ext cx="6629401" cy="67633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6096000" cy="1143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প্রস্তুত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প্রনালী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064880"/>
            <a:ext cx="6172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১। </a:t>
            </a:r>
            <a:r>
              <a:rPr lang="en-US" b="1" dirty="0" err="1" smtClean="0"/>
              <a:t>পরিপুষ্ট</a:t>
            </a:r>
            <a:r>
              <a:rPr lang="en-US" b="1" dirty="0" smtClean="0"/>
              <a:t> </a:t>
            </a:r>
            <a:r>
              <a:rPr lang="en-US" b="1" dirty="0" err="1" smtClean="0"/>
              <a:t>দোষমুক্ত</a:t>
            </a:r>
            <a:r>
              <a:rPr lang="en-US" b="1" dirty="0" smtClean="0"/>
              <a:t> </a:t>
            </a:r>
            <a:r>
              <a:rPr lang="en-US" b="1" dirty="0" err="1" smtClean="0"/>
              <a:t>আধাপাকা</a:t>
            </a:r>
            <a:r>
              <a:rPr lang="en-US" b="1" dirty="0" smtClean="0"/>
              <a:t> ১ </a:t>
            </a:r>
            <a:r>
              <a:rPr lang="en-US" b="1" dirty="0" err="1" smtClean="0"/>
              <a:t>কেজি</a:t>
            </a:r>
            <a:r>
              <a:rPr lang="en-US" b="1" dirty="0" smtClean="0"/>
              <a:t> </a:t>
            </a:r>
            <a:r>
              <a:rPr lang="en-US" b="1" dirty="0" err="1" smtClean="0"/>
              <a:t>পেয়ারা</a:t>
            </a:r>
            <a:r>
              <a:rPr lang="en-US" b="1" dirty="0" smtClean="0"/>
              <a:t> </a:t>
            </a:r>
            <a:r>
              <a:rPr lang="en-US" b="1" dirty="0" err="1" smtClean="0"/>
              <a:t>সংগ্রহ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447800"/>
            <a:ext cx="1884655" cy="1306966"/>
          </a:xfrm>
          <a:prstGeom prst="rect">
            <a:avLst/>
          </a:prstGeom>
          <a:ln w="571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783770" y="3657600"/>
            <a:ext cx="53884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২।  </a:t>
            </a:r>
            <a:r>
              <a:rPr lang="en-US" b="1" dirty="0" err="1" smtClean="0"/>
              <a:t>বিশুদ্ধ</a:t>
            </a:r>
            <a:r>
              <a:rPr lang="en-US" b="1" dirty="0" smtClean="0"/>
              <a:t> </a:t>
            </a:r>
            <a:r>
              <a:rPr lang="en-US" b="1" dirty="0" err="1" smtClean="0"/>
              <a:t>পানিতে</a:t>
            </a:r>
            <a:r>
              <a:rPr lang="en-US" b="1" dirty="0" smtClean="0"/>
              <a:t>  </a:t>
            </a:r>
            <a:r>
              <a:rPr lang="en-US" b="1" dirty="0" err="1" smtClean="0"/>
              <a:t>পেয়ার</a:t>
            </a:r>
            <a:r>
              <a:rPr lang="en-US" b="1" dirty="0" smtClean="0"/>
              <a:t> </a:t>
            </a:r>
            <a:r>
              <a:rPr lang="en-US" b="1" dirty="0" err="1" smtClean="0"/>
              <a:t>গুলো</a:t>
            </a:r>
            <a:r>
              <a:rPr lang="en-US" b="1" dirty="0" smtClean="0"/>
              <a:t> </a:t>
            </a:r>
            <a:r>
              <a:rPr lang="en-US" b="1" dirty="0" err="1" smtClean="0"/>
              <a:t>ধুয়ে</a:t>
            </a:r>
            <a:r>
              <a:rPr lang="en-US" b="1" dirty="0" smtClean="0"/>
              <a:t> </a:t>
            </a:r>
            <a:r>
              <a:rPr lang="en-US" b="1" dirty="0" err="1" smtClean="0"/>
              <a:t>পরিস্কার</a:t>
            </a:r>
            <a:r>
              <a:rPr lang="en-US" b="1" dirty="0" smtClean="0"/>
              <a:t> </a:t>
            </a:r>
            <a:r>
              <a:rPr lang="en-US" b="1" dirty="0" err="1" smtClean="0"/>
              <a:t>করতে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307" y="3033061"/>
            <a:ext cx="1861493" cy="1538939"/>
          </a:xfrm>
          <a:prstGeom prst="rect">
            <a:avLst/>
          </a:prstGeom>
          <a:ln w="571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Rectangle 7"/>
          <p:cNvSpPr/>
          <p:nvPr/>
        </p:nvSpPr>
        <p:spPr>
          <a:xfrm>
            <a:off x="762000" y="5029200"/>
            <a:ext cx="59653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৩।  </a:t>
            </a:r>
            <a:r>
              <a:rPr lang="en-US" b="1" dirty="0" err="1" smtClean="0"/>
              <a:t>পেয়ারা</a:t>
            </a:r>
            <a:r>
              <a:rPr lang="en-US" b="1" dirty="0" smtClean="0"/>
              <a:t> </a:t>
            </a:r>
            <a:r>
              <a:rPr lang="en-US" b="1" dirty="0" err="1" smtClean="0"/>
              <a:t>ধুয়ে</a:t>
            </a:r>
            <a:r>
              <a:rPr lang="en-US" b="1" dirty="0" smtClean="0"/>
              <a:t> </a:t>
            </a:r>
            <a:r>
              <a:rPr lang="en-US" b="1" dirty="0" err="1" smtClean="0"/>
              <a:t>পরিস্কার</a:t>
            </a:r>
            <a:r>
              <a:rPr lang="en-US" b="1" dirty="0" smtClean="0"/>
              <a:t> </a:t>
            </a:r>
            <a:r>
              <a:rPr lang="en-US" b="1" dirty="0" err="1" smtClean="0"/>
              <a:t>করার</a:t>
            </a:r>
            <a:r>
              <a:rPr lang="en-US" b="1" dirty="0" smtClean="0"/>
              <a:t> </a:t>
            </a:r>
            <a:r>
              <a:rPr lang="en-US" b="1" dirty="0" err="1" smtClean="0"/>
              <a:t>পর</a:t>
            </a:r>
            <a:r>
              <a:rPr lang="en-US" b="1" dirty="0" smtClean="0"/>
              <a:t> </a:t>
            </a:r>
            <a:r>
              <a:rPr lang="en-US" b="1" dirty="0" err="1" smtClean="0"/>
              <a:t>টুকরা</a:t>
            </a:r>
            <a:r>
              <a:rPr lang="en-US" b="1" dirty="0" smtClean="0"/>
              <a:t> </a:t>
            </a:r>
            <a:r>
              <a:rPr lang="en-US" b="1" dirty="0" err="1" smtClean="0"/>
              <a:t>টুকরা</a:t>
            </a:r>
            <a:r>
              <a:rPr lang="en-US" b="1" dirty="0" smtClean="0"/>
              <a:t> </a:t>
            </a:r>
            <a:r>
              <a:rPr lang="en-US" b="1" dirty="0" err="1" smtClean="0"/>
              <a:t>করে</a:t>
            </a:r>
            <a:r>
              <a:rPr lang="en-US" b="1" dirty="0" smtClean="0"/>
              <a:t> </a:t>
            </a:r>
            <a:r>
              <a:rPr lang="en-US" b="1" dirty="0" err="1" smtClean="0"/>
              <a:t>পানিতে</a:t>
            </a:r>
            <a:r>
              <a:rPr lang="en-US" b="1" dirty="0" smtClean="0"/>
              <a:t> </a:t>
            </a:r>
            <a:r>
              <a:rPr lang="en-US" b="1" dirty="0" err="1" smtClean="0"/>
              <a:t>ভিজিয়ে</a:t>
            </a:r>
            <a:r>
              <a:rPr lang="en-US" b="1" dirty="0" smtClean="0"/>
              <a:t> </a:t>
            </a:r>
            <a:r>
              <a:rPr lang="en-US" b="1" dirty="0" err="1" smtClean="0"/>
              <a:t>রাখেতে</a:t>
            </a:r>
            <a:r>
              <a:rPr lang="en-US" b="1" dirty="0" smtClean="0"/>
              <a:t> </a:t>
            </a:r>
            <a:r>
              <a:rPr lang="en-US" b="1" dirty="0" err="1" smtClean="0"/>
              <a:t>হবে</a:t>
            </a:r>
            <a:r>
              <a:rPr lang="en-US" b="1" dirty="0" smtClean="0"/>
              <a:t>। </a:t>
            </a:r>
            <a:r>
              <a:rPr lang="en-US" b="1" dirty="0" err="1" smtClean="0"/>
              <a:t>নতুবা</a:t>
            </a:r>
            <a:r>
              <a:rPr lang="en-US" b="1" dirty="0" smtClean="0"/>
              <a:t> </a:t>
            </a:r>
            <a:r>
              <a:rPr lang="en-US" b="1" dirty="0" err="1" smtClean="0"/>
              <a:t>কলচে</a:t>
            </a:r>
            <a:r>
              <a:rPr lang="en-US" b="1" dirty="0" smtClean="0"/>
              <a:t> </a:t>
            </a:r>
            <a:r>
              <a:rPr lang="en-US" b="1" dirty="0" err="1" smtClean="0"/>
              <a:t>রং</a:t>
            </a:r>
            <a:r>
              <a:rPr lang="en-US" b="1" dirty="0" smtClean="0"/>
              <a:t> </a:t>
            </a:r>
            <a:r>
              <a:rPr lang="en-US" b="1" dirty="0" err="1" smtClean="0"/>
              <a:t>ধারন</a:t>
            </a:r>
            <a:r>
              <a:rPr lang="en-US" b="1" dirty="0" smtClean="0"/>
              <a:t> </a:t>
            </a:r>
            <a:r>
              <a:rPr lang="en-US" b="1" dirty="0" err="1" smtClean="0"/>
              <a:t>করবে</a:t>
            </a:r>
            <a:r>
              <a:rPr lang="en-US" b="1" dirty="0" smtClean="0"/>
              <a:t>। 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307" y="4938061"/>
            <a:ext cx="1861493" cy="1538939"/>
          </a:xfrm>
          <a:prstGeom prst="rect">
            <a:avLst/>
          </a:prstGeom>
          <a:ln w="571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93979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436</Words>
  <Application>Microsoft Office PowerPoint</Application>
  <PresentationFormat>On-screen Show (4:3)</PresentationFormat>
  <Paragraphs>110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প্রস্তুত প্রনালী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প্রয়োজনীয় উপকরন ১। পেয়ারার রস-৪৫০ গ্রাম ২। চিন – ৫৫০ গ্রাম ৩। পেকটি-৫ গ্রাম ৪। সাইট্রিক এসিড-৫ গ্রাম ৫। পটাশিয়াম মেটাবাই সালফাইট-.০৬ গ্রাম ৬। জেলি কভারিং মোম- প্রয়োজন মত ৮। রিফ্রাক্টো মিটার- ১টি।  ৯। সাদা মার্কিন কাপড়- ১ টুকরা।  ১০। সসপ্যান -১ টি। ১১।  গামলা ১টি।  ১২। স্টীলের চামচ ও ছুড়ি ২টি। ১৩। মগ -১টি ১৪। চুলা-১টি।  ১৫। কাচের বোতল কয়েকটি</dc:title>
  <dc:creator>Sneha</dc:creator>
  <cp:lastModifiedBy>Sneha</cp:lastModifiedBy>
  <cp:revision>36</cp:revision>
  <dcterms:created xsi:type="dcterms:W3CDTF">2018-04-06T16:40:04Z</dcterms:created>
  <dcterms:modified xsi:type="dcterms:W3CDTF">2018-04-13T11:55:41Z</dcterms:modified>
</cp:coreProperties>
</file>